
<file path=[Content_Types].xml><?xml version="1.0" encoding="utf-8"?>
<Types xmlns="http://schemas.openxmlformats.org/package/2006/content-types">
  <Default Extension="png" ContentType="image/png"/>
  <Default Extension="xls" ContentType="application/vnd.ms-excel"/>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2" r:id="rId1"/>
  </p:sldMasterIdLst>
  <p:notesMasterIdLst>
    <p:notesMasterId r:id="rId16"/>
  </p:notesMasterIdLst>
  <p:sldIdLst>
    <p:sldId id="336" r:id="rId2"/>
    <p:sldId id="410" r:id="rId3"/>
    <p:sldId id="272" r:id="rId4"/>
    <p:sldId id="364" r:id="rId5"/>
    <p:sldId id="386" r:id="rId6"/>
    <p:sldId id="361" r:id="rId7"/>
    <p:sldId id="359" r:id="rId8"/>
    <p:sldId id="370" r:id="rId9"/>
    <p:sldId id="411" r:id="rId10"/>
    <p:sldId id="348" r:id="rId11"/>
    <p:sldId id="409" r:id="rId12"/>
    <p:sldId id="412" r:id="rId13"/>
    <p:sldId id="335" r:id="rId14"/>
    <p:sldId id="413" r:id="rId15"/>
  </p:sldIdLst>
  <p:sldSz cx="9144000" cy="6858000" type="screen4x3"/>
  <p:notesSz cx="6858000" cy="9144000"/>
  <p:embeddedFontLst>
    <p:embeddedFont>
      <p:font typeface="Tahoma" pitchFamily="34" charset="0"/>
      <p:regular r:id="rId17"/>
      <p:bold r:id="rId18"/>
    </p:embeddedFont>
    <p:embeddedFont>
      <p:font typeface=".VnAristote" pitchFamily="34" charset="0"/>
      <p:regular r:id="rId19"/>
    </p:embeddedFont>
    <p:embeddedFont>
      <p:font typeface="Calibri" pitchFamily="34" charset="0"/>
      <p:regular r:id="rId20"/>
      <p:bold r:id="rId21"/>
      <p:italic r:id="rId22"/>
      <p:boldItalic r:id="rId23"/>
    </p:embeddedFont>
  </p:embeddedFontLst>
  <p:defaultTextStyle>
    <a:defPPr>
      <a:defRPr lang="en-US"/>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9900CC"/>
    <a:srgbClr val="FF6600"/>
    <a:srgbClr val="33CCCC"/>
    <a:srgbClr val="CC00CC"/>
    <a:srgbClr val="66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0764" autoAdjust="0"/>
  </p:normalViewPr>
  <p:slideViewPr>
    <p:cSldViewPr>
      <p:cViewPr varScale="1">
        <p:scale>
          <a:sx n="67" d="100"/>
          <a:sy n="67" d="100"/>
        </p:scale>
        <p:origin x="-91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cs typeface="+mn-cs"/>
              </a:defRPr>
            </a:lvl1pPr>
          </a:lstStyle>
          <a:p>
            <a:pPr>
              <a:defRPr/>
            </a:pPr>
            <a:endParaRPr lang="en-US" altLang="en-US"/>
          </a:p>
        </p:txBody>
      </p:sp>
      <p:sp>
        <p:nvSpPr>
          <p:cNvPr id="481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lt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cs typeface="+mn-cs"/>
              </a:defRPr>
            </a:lvl1pPr>
          </a:lstStyle>
          <a:p>
            <a:pPr>
              <a:defRPr/>
            </a:pPr>
            <a:endParaRPr lang="en-US" altLang="en-U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59AC3321-E75B-40B4-AF02-7DEC5193D709}" type="slidenum">
              <a:rPr lang="en-US" altLang="en-US"/>
              <a:pPr>
                <a:defRPr/>
              </a:pPr>
              <a:t>‹#›</a:t>
            </a:fld>
            <a:endParaRPr lang="en-US" altLang="en-US"/>
          </a:p>
        </p:txBody>
      </p:sp>
    </p:spTree>
    <p:extLst>
      <p:ext uri="{BB962C8B-B14F-4D97-AF65-F5344CB8AC3E}">
        <p14:creationId xmlns:p14="http://schemas.microsoft.com/office/powerpoint/2010/main" val="3027881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r"/>
            <a:fld id="{B507F0D1-A67F-4F53-BDBF-EA752B1D7D68}" type="slidenum">
              <a:rPr lang="en-US" altLang="en-US" sz="1200" smtClean="0"/>
              <a:pPr algn="r"/>
              <a:t>1</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r"/>
            <a:fld id="{A743AE73-43F4-409A-A99E-11B58900A7F0}" type="slidenum">
              <a:rPr lang="en-US" altLang="en-US" sz="1200" smtClean="0"/>
              <a:pPr algn="r"/>
              <a:t>5</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altLang="en-US" dirty="0" smtClean="0"/>
              <a:t>Theo </a:t>
            </a:r>
            <a:r>
              <a:rPr lang="en-US" altLang="en-US" dirty="0" err="1" smtClean="0"/>
              <a:t>báo</a:t>
            </a:r>
            <a:r>
              <a:rPr lang="en-US" altLang="en-US" dirty="0" smtClean="0"/>
              <a:t> </a:t>
            </a:r>
            <a:r>
              <a:rPr lang="en-US" altLang="en-US" dirty="0" err="1" smtClean="0"/>
              <a:t>cáo</a:t>
            </a:r>
            <a:r>
              <a:rPr lang="en-US" altLang="en-US" dirty="0" smtClean="0"/>
              <a:t> </a:t>
            </a:r>
            <a:r>
              <a:rPr lang="en-US" altLang="en-US" dirty="0" err="1" smtClean="0"/>
              <a:t>mang</a:t>
            </a:r>
            <a:r>
              <a:rPr lang="en-US" altLang="en-US" dirty="0" smtClean="0"/>
              <a:t> </a:t>
            </a:r>
            <a:r>
              <a:rPr lang="en-US" altLang="en-US" dirty="0" err="1" smtClean="0"/>
              <a:t>tựa</a:t>
            </a:r>
            <a:r>
              <a:rPr lang="en-US" altLang="en-US" dirty="0" smtClean="0"/>
              <a:t> </a:t>
            </a:r>
            <a:r>
              <a:rPr lang="en-US" altLang="en-US" dirty="0" err="1" smtClean="0"/>
              <a:t>đề</a:t>
            </a:r>
            <a:r>
              <a:rPr lang="en-US" altLang="en-US" dirty="0" smtClean="0"/>
              <a:t> “ </a:t>
            </a:r>
            <a:r>
              <a:rPr lang="en-US" altLang="en-US" dirty="0" err="1" smtClean="0"/>
              <a:t>Châu</a:t>
            </a:r>
            <a:r>
              <a:rPr lang="en-US" altLang="en-US" dirty="0" smtClean="0"/>
              <a:t> Phi </a:t>
            </a:r>
            <a:r>
              <a:rPr lang="en-US" altLang="en-US" dirty="0" err="1" smtClean="0"/>
              <a:t>thế</a:t>
            </a:r>
            <a:r>
              <a:rPr lang="en-US" altLang="en-US" dirty="0" smtClean="0"/>
              <a:t> </a:t>
            </a:r>
            <a:r>
              <a:rPr lang="en-US" altLang="en-US" dirty="0" err="1" smtClean="0"/>
              <a:t>hệ</a:t>
            </a:r>
            <a:r>
              <a:rPr lang="en-US" altLang="en-US" dirty="0" smtClean="0"/>
              <a:t> 2030” do </a:t>
            </a:r>
            <a:r>
              <a:rPr lang="en-US" altLang="en-US" dirty="0" err="1" smtClean="0"/>
              <a:t>quỹ</a:t>
            </a:r>
            <a:r>
              <a:rPr lang="en-US" altLang="en-US" dirty="0" smtClean="0"/>
              <a:t> </a:t>
            </a:r>
            <a:r>
              <a:rPr lang="en-US" altLang="en-US" dirty="0" err="1" smtClean="0"/>
              <a:t>Nhi</a:t>
            </a:r>
            <a:r>
              <a:rPr lang="en-US" altLang="en-US" dirty="0" smtClean="0"/>
              <a:t> </a:t>
            </a:r>
            <a:r>
              <a:rPr lang="en-US" altLang="en-US" dirty="0" err="1" smtClean="0"/>
              <a:t>đồng</a:t>
            </a:r>
            <a:r>
              <a:rPr lang="en-US" altLang="en-US" dirty="0" smtClean="0"/>
              <a:t> </a:t>
            </a:r>
            <a:r>
              <a:rPr lang="en-US" altLang="en-US" dirty="0" err="1" smtClean="0"/>
              <a:t>Liên</a:t>
            </a:r>
            <a:r>
              <a:rPr lang="en-US" altLang="en-US" dirty="0" smtClean="0"/>
              <a:t> </a:t>
            </a:r>
            <a:r>
              <a:rPr lang="en-US" altLang="en-US" dirty="0" err="1" smtClean="0"/>
              <a:t>hợp</a:t>
            </a:r>
            <a:r>
              <a:rPr lang="en-US" altLang="en-US" dirty="0" smtClean="0"/>
              <a:t> </a:t>
            </a:r>
            <a:r>
              <a:rPr lang="en-US" altLang="en-US" dirty="0" err="1" smtClean="0"/>
              <a:t>quốc</a:t>
            </a:r>
            <a:r>
              <a:rPr lang="en-US" altLang="en-US" dirty="0" smtClean="0"/>
              <a:t> (UNICEF) </a:t>
            </a:r>
            <a:r>
              <a:rPr lang="en-US" altLang="en-US" dirty="0" err="1" smtClean="0"/>
              <a:t>công</a:t>
            </a:r>
            <a:r>
              <a:rPr lang="en-US" altLang="en-US" dirty="0" smtClean="0"/>
              <a:t> </a:t>
            </a:r>
            <a:r>
              <a:rPr lang="en-US" altLang="en-US" dirty="0" err="1" smtClean="0"/>
              <a:t>bố</a:t>
            </a:r>
            <a:r>
              <a:rPr lang="en-US" altLang="en-US" dirty="0" smtClean="0"/>
              <a:t> </a:t>
            </a:r>
            <a:r>
              <a:rPr lang="en-US" altLang="en-US" dirty="0" err="1" smtClean="0"/>
              <a:t>ngày</a:t>
            </a:r>
            <a:r>
              <a:rPr lang="en-US" altLang="en-US" dirty="0" smtClean="0"/>
              <a:t> 12/08/2014, </a:t>
            </a:r>
            <a:r>
              <a:rPr lang="vi-VN" dirty="0" smtClean="0"/>
              <a:t>dựa trên những số liệu do Quỹ Dân số Liên hợp quốc (UNFPA) rà soát lại, cho biết trong khi tất cả các châu lục khác sẽ chứng kiến sự phát triển chậm lại trong tăng trưởng dân số, thậm chí có nơi suy giảm, thì châu Phi sẽ tăng mạnh mẽ</a:t>
            </a:r>
            <a:r>
              <a:rPr lang="en-US" dirty="0" smtClean="0"/>
              <a:t>. </a:t>
            </a:r>
            <a:r>
              <a:rPr lang="vi-VN" dirty="0" smtClean="0"/>
              <a:t>Ư</a:t>
            </a:r>
            <a:r>
              <a:rPr lang="en-US" dirty="0" err="1" smtClean="0"/>
              <a:t>ớc</a:t>
            </a:r>
            <a:r>
              <a:rPr lang="en-US" dirty="0" smtClean="0"/>
              <a:t> </a:t>
            </a:r>
            <a:r>
              <a:rPr lang="en-US" dirty="0" err="1" smtClean="0"/>
              <a:t>tính</a:t>
            </a:r>
            <a:r>
              <a:rPr lang="vi-VN" dirty="0" smtClean="0"/>
              <a:t> tỷ lệ tăng dân số lên tới 5,8%</a:t>
            </a:r>
            <a:r>
              <a:rPr lang="en-US" dirty="0" smtClean="0"/>
              <a:t>, </a:t>
            </a:r>
            <a:r>
              <a:rPr lang="en-US" dirty="0" err="1" smtClean="0"/>
              <a:t>châu</a:t>
            </a:r>
            <a:r>
              <a:rPr lang="en-US" dirty="0" smtClean="0"/>
              <a:t> Phi </a:t>
            </a:r>
            <a:r>
              <a:rPr lang="en-US" dirty="0" err="1" smtClean="0"/>
              <a:t>sẽ</a:t>
            </a:r>
            <a:r>
              <a:rPr lang="en-US" dirty="0" smtClean="0"/>
              <a:t> </a:t>
            </a:r>
            <a:r>
              <a:rPr lang="en-US" dirty="0" err="1" smtClean="0"/>
              <a:t>chiếm</a:t>
            </a:r>
            <a:r>
              <a:rPr lang="en-US" dirty="0" smtClean="0"/>
              <a:t> </a:t>
            </a:r>
            <a:r>
              <a:rPr lang="en-US" dirty="0" err="1" smtClean="0"/>
              <a:t>gần</a:t>
            </a:r>
            <a:r>
              <a:rPr lang="en-US" dirty="0" smtClean="0"/>
              <a:t> 40% </a:t>
            </a:r>
            <a:r>
              <a:rPr lang="en-US" dirty="0" err="1" smtClean="0"/>
              <a:t>dân</a:t>
            </a:r>
            <a:r>
              <a:rPr lang="en-US" dirty="0" smtClean="0"/>
              <a:t> </a:t>
            </a:r>
            <a:r>
              <a:rPr lang="en-US" dirty="0" err="1" smtClean="0"/>
              <a:t>số</a:t>
            </a:r>
            <a:r>
              <a:rPr lang="en-US" dirty="0" smtClean="0"/>
              <a:t> </a:t>
            </a:r>
            <a:r>
              <a:rPr lang="en-US" dirty="0" err="1" smtClean="0"/>
              <a:t>thế</a:t>
            </a:r>
            <a:r>
              <a:rPr lang="en-US" dirty="0" smtClean="0"/>
              <a:t> </a:t>
            </a:r>
            <a:r>
              <a:rPr lang="en-US" dirty="0" err="1" smtClean="0"/>
              <a:t>giới</a:t>
            </a:r>
            <a:r>
              <a:rPr lang="en-US" dirty="0" smtClean="0"/>
              <a:t> </a:t>
            </a:r>
            <a:r>
              <a:rPr lang="en-US" dirty="0" err="1" smtClean="0"/>
              <a:t>vào</a:t>
            </a:r>
            <a:r>
              <a:rPr lang="en-US" dirty="0" smtClean="0"/>
              <a:t> </a:t>
            </a:r>
            <a:r>
              <a:rPr lang="en-US" dirty="0" err="1" smtClean="0"/>
              <a:t>cuối</a:t>
            </a:r>
            <a:r>
              <a:rPr lang="en-US" dirty="0" smtClean="0"/>
              <a:t> </a:t>
            </a:r>
            <a:r>
              <a:rPr lang="en-US" dirty="0" err="1" smtClean="0"/>
              <a:t>thế</a:t>
            </a:r>
            <a:r>
              <a:rPr lang="en-US" dirty="0" smtClean="0"/>
              <a:t> </a:t>
            </a:r>
            <a:r>
              <a:rPr lang="en-US" dirty="0" err="1" smtClean="0"/>
              <a:t>kỷ</a:t>
            </a:r>
            <a:r>
              <a:rPr lang="en-US" dirty="0" smtClean="0"/>
              <a:t> </a:t>
            </a:r>
            <a:r>
              <a:rPr lang="en-US" dirty="0" err="1" smtClean="0"/>
              <a:t>này</a:t>
            </a:r>
            <a:r>
              <a:rPr lang="en-US" dirty="0" smtClean="0"/>
              <a:t>, </a:t>
            </a:r>
            <a:r>
              <a:rPr lang="en-US" dirty="0" err="1" smtClean="0"/>
              <a:t>tổng</a:t>
            </a:r>
            <a:r>
              <a:rPr lang="en-US" dirty="0" smtClean="0"/>
              <a:t> </a:t>
            </a:r>
            <a:r>
              <a:rPr lang="en-US" dirty="0" err="1" smtClean="0"/>
              <a:t>số</a:t>
            </a:r>
            <a:r>
              <a:rPr lang="en-US" dirty="0" smtClean="0"/>
              <a:t> </a:t>
            </a:r>
            <a:r>
              <a:rPr lang="en-US" dirty="0" err="1" smtClean="0"/>
              <a:t>dân</a:t>
            </a:r>
            <a:r>
              <a:rPr lang="en-US" dirty="0" smtClean="0"/>
              <a:t> </a:t>
            </a:r>
            <a:r>
              <a:rPr lang="en-US" dirty="0" err="1" smtClean="0"/>
              <a:t>dự</a:t>
            </a:r>
            <a:r>
              <a:rPr lang="en-US" dirty="0" smtClean="0"/>
              <a:t> </a:t>
            </a:r>
            <a:r>
              <a:rPr lang="en-US" dirty="0" err="1" smtClean="0"/>
              <a:t>kiến</a:t>
            </a:r>
            <a:r>
              <a:rPr lang="en-US" dirty="0" smtClean="0"/>
              <a:t> </a:t>
            </a:r>
            <a:r>
              <a:rPr lang="en-US" dirty="0" err="1" smtClean="0"/>
              <a:t>lên</a:t>
            </a:r>
            <a:r>
              <a:rPr lang="en-US" dirty="0" smtClean="0"/>
              <a:t> </a:t>
            </a:r>
            <a:r>
              <a:rPr lang="en-US" dirty="0" err="1" smtClean="0"/>
              <a:t>tới</a:t>
            </a:r>
            <a:r>
              <a:rPr lang="en-US" dirty="0" smtClean="0"/>
              <a:t> 4,2 </a:t>
            </a:r>
            <a:r>
              <a:rPr lang="en-US" dirty="0" err="1" smtClean="0"/>
              <a:t>tỷ</a:t>
            </a:r>
            <a:r>
              <a:rPr lang="en-US" dirty="0" smtClean="0"/>
              <a:t>, </a:t>
            </a:r>
            <a:r>
              <a:rPr lang="vi-VN" dirty="0" smtClean="0"/>
              <a:t>tăng gần gấp bốn lần so với hiện nay, cứ 10 người trên thế giới sẽ có ít nhất bốn người châu Phi. </a:t>
            </a:r>
            <a:r>
              <a:rPr lang="fr-FR" dirty="0" err="1" smtClean="0"/>
              <a:t>trong</a:t>
            </a:r>
            <a:r>
              <a:rPr lang="fr-FR" dirty="0" smtClean="0"/>
              <a:t> </a:t>
            </a:r>
            <a:r>
              <a:rPr lang="fr-FR" dirty="0" err="1" smtClean="0"/>
              <a:t>tổng</a:t>
            </a:r>
            <a:r>
              <a:rPr lang="fr-FR" dirty="0" smtClean="0"/>
              <a:t> </a:t>
            </a:r>
            <a:r>
              <a:rPr lang="fr-FR" dirty="0" err="1" smtClean="0"/>
              <a:t>số</a:t>
            </a:r>
            <a:r>
              <a:rPr lang="fr-FR" dirty="0" smtClean="0"/>
              <a:t> </a:t>
            </a:r>
            <a:r>
              <a:rPr lang="fr-FR" dirty="0" err="1" smtClean="0"/>
              <a:t>dân</a:t>
            </a:r>
            <a:r>
              <a:rPr lang="fr-FR" dirty="0" smtClean="0"/>
              <a:t> </a:t>
            </a:r>
            <a:r>
              <a:rPr lang="fr-FR" dirty="0" err="1" smtClean="0"/>
              <a:t>số</a:t>
            </a:r>
            <a:r>
              <a:rPr lang="fr-FR" dirty="0" smtClean="0"/>
              <a:t> </a:t>
            </a:r>
            <a:r>
              <a:rPr lang="fr-FR" dirty="0" err="1" smtClean="0"/>
              <a:t>châu</a:t>
            </a:r>
            <a:r>
              <a:rPr lang="fr-FR" dirty="0" smtClean="0"/>
              <a:t> Phi </a:t>
            </a:r>
          </a:p>
          <a:p>
            <a:pPr eaLnBrk="1" hangingPunct="1"/>
            <a:r>
              <a:rPr lang="fr-FR" dirty="0" smtClean="0"/>
              <a:t>,</a:t>
            </a:r>
            <a:r>
              <a:rPr lang="fr-FR" dirty="0" err="1" smtClean="0"/>
              <a:t>gần</a:t>
            </a:r>
            <a:r>
              <a:rPr lang="fr-FR" dirty="0" smtClean="0"/>
              <a:t> 50% là </a:t>
            </a:r>
            <a:r>
              <a:rPr lang="fr-FR" dirty="0" err="1" smtClean="0"/>
              <a:t>trẻ</a:t>
            </a:r>
            <a:r>
              <a:rPr lang="fr-FR" dirty="0" smtClean="0"/>
              <a:t> </a:t>
            </a:r>
            <a:r>
              <a:rPr lang="fr-FR" dirty="0" err="1" smtClean="0"/>
              <a:t>em</a:t>
            </a:r>
            <a:r>
              <a:rPr lang="fr-FR" dirty="0" smtClean="0"/>
              <a:t>. =&gt; là </a:t>
            </a:r>
            <a:r>
              <a:rPr lang="fr-FR" dirty="0" err="1" smtClean="0"/>
              <a:t>châu</a:t>
            </a:r>
            <a:r>
              <a:rPr lang="fr-FR" dirty="0" smtClean="0"/>
              <a:t> </a:t>
            </a:r>
            <a:r>
              <a:rPr lang="fr-FR" dirty="0" err="1" smtClean="0"/>
              <a:t>lục</a:t>
            </a:r>
            <a:r>
              <a:rPr lang="fr-FR" dirty="0" smtClean="0"/>
              <a:t> </a:t>
            </a:r>
            <a:r>
              <a:rPr lang="fr-FR" dirty="0" err="1" smtClean="0"/>
              <a:t>trẻ</a:t>
            </a:r>
            <a:r>
              <a:rPr lang="fr-FR" dirty="0" smtClean="0"/>
              <a:t> </a:t>
            </a:r>
            <a:r>
              <a:rPr lang="fr-FR" dirty="0" err="1" smtClean="0"/>
              <a:t>nhất</a:t>
            </a:r>
            <a:r>
              <a:rPr lang="fr-FR" dirty="0" smtClean="0"/>
              <a:t> </a:t>
            </a:r>
            <a:r>
              <a:rPr lang="fr-FR" dirty="0" err="1" smtClean="0"/>
              <a:t>thế</a:t>
            </a:r>
            <a:r>
              <a:rPr lang="fr-FR" dirty="0" smtClean="0"/>
              <a:t> </a:t>
            </a:r>
            <a:r>
              <a:rPr lang="fr-FR" dirty="0" err="1" smtClean="0"/>
              <a:t>giới</a:t>
            </a:r>
            <a:r>
              <a:rPr lang="fr-FR" dirty="0" smtClean="0"/>
              <a:t>. </a:t>
            </a:r>
            <a:r>
              <a:rPr lang="vi-VN" dirty="0" smtClean="0"/>
              <a:t>Trung tâm của "cơn địa chấn" </a:t>
            </a:r>
            <a:r>
              <a:rPr lang="en-US" dirty="0" err="1" smtClean="0"/>
              <a:t>tăng</a:t>
            </a:r>
            <a:r>
              <a:rPr lang="en-US" dirty="0" smtClean="0"/>
              <a:t> </a:t>
            </a:r>
            <a:r>
              <a:rPr lang="en-US" dirty="0" err="1" smtClean="0"/>
              <a:t>dân</a:t>
            </a:r>
            <a:r>
              <a:rPr lang="en-US" dirty="0" smtClean="0"/>
              <a:t> </a:t>
            </a:r>
            <a:r>
              <a:rPr lang="en-US" dirty="0" err="1" smtClean="0"/>
              <a:t>số</a:t>
            </a:r>
            <a:r>
              <a:rPr lang="vi-VN" dirty="0" smtClean="0"/>
              <a:t> này diễn ra tại Tây Phi, đặc biệt là ở Nigeria.</a:t>
            </a: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smtClean="0"/>
          </a:p>
        </p:txBody>
      </p:sp>
      <p:sp>
        <p:nvSpPr>
          <p:cNvPr id="18436" name="Slide Number Placeholder 3"/>
          <p:cNvSpPr>
            <a:spLocks noGrp="1"/>
          </p:cNvSpPr>
          <p:nvPr>
            <p:ph type="sldNum" sz="quarter" idx="5"/>
          </p:nvPr>
        </p:nvSpPr>
        <p:spPr>
          <a:noFill/>
        </p:spPr>
        <p:txBody>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r"/>
            <a:fld id="{B2E42156-EC58-419C-8E3B-DCDE961CEACC}" type="slidenum">
              <a:rPr lang="en-US" altLang="en-US" sz="1200" smtClean="0"/>
              <a:pPr algn="r"/>
              <a:t>6</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smtClean="0"/>
          </a:p>
        </p:txBody>
      </p:sp>
      <p:sp>
        <p:nvSpPr>
          <p:cNvPr id="19460" name="Slide Number Placeholder 3"/>
          <p:cNvSpPr>
            <a:spLocks noGrp="1"/>
          </p:cNvSpPr>
          <p:nvPr>
            <p:ph type="sldNum" sz="quarter" idx="5"/>
          </p:nvPr>
        </p:nvSpPr>
        <p:spPr>
          <a:noFill/>
        </p:spPr>
        <p:txBody>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r"/>
            <a:fld id="{B8BF7324-A4FC-40CC-834E-9234A690AB48}" type="slidenum">
              <a:rPr lang="en-US" altLang="en-US" sz="1200" smtClean="0"/>
              <a:pPr algn="r"/>
              <a:t>7</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vi-VN" i="1" smtClean="0"/>
              <a:t>ại châu Phi</a:t>
            </a:r>
            <a:r>
              <a:rPr lang="vi-VN" smtClean="0"/>
              <a:t>. Xung đột sắc tộc ở châu Phi có đặc trưng chung là thường xảy ra trong nội bộ một quốc gia đa dân tộc hoặc nhiều bộ tộc. Tại nhiều nước châu Phi, xung đột sắc tộc luôn luôn là vấn đề nhức nhối. Người ta ước tính, ở châu Phi hiện  nay có đến gần 1.000 dân tộc, bộ tộc khác nhau. Mỗi một dân tộc có nhiều đặc điểm riêng biệt. Tại đó, ảnh hưởng của chính phủ trung ương chỉ là một phần, còn phần quan trọng hơn là sự chi phối bởi quyền uy và tín nhiệm của những người tộc trưởng của các bộ tộc. Những người lao động của các bộ tộc có bất đồng với nhau hoặc bất đồng với  chính phủ trung ương, nếu không có biện pháp tháo gỡ rất rễ gây bùng nổ.</a:t>
            </a:r>
          </a:p>
          <a:p>
            <a:r>
              <a:rPr lang="vi-VN" smtClean="0"/>
              <a:t>Đã thế, chủ nghĩa thực dân thống trị trước đây ở khu vực này đã để lại một bản đồ ranh giới giữa các nước rất không rõ ràng. Có khi cùng một dân tộc hoặc cùng một bộ tộc người nhưng lại bị chia cắt ra thành mấy mảng khác nhau. Từ đó dẫn đến tình trạng là khi chính quyền Nhà nước nằm trong tay của người  bộ tộc này, thì người bộ tộc khác không chịu và phản ứng lại. Mâu thuẫn này dễ bùng nổ thành xung đột khi chính quyền của giai cấp tư sản thống trị ở một số nước được lập ra, nhưng không đủ uy tín và sức mạnh, thiếu một chính sách dân tộc đúng đắn, nên không thể tập hợp và đoàn kết được cả dân tộc.</a:t>
            </a:r>
          </a:p>
          <a:p>
            <a:endParaRPr lang="en-US" smtClean="0"/>
          </a:p>
        </p:txBody>
      </p:sp>
      <p:sp>
        <p:nvSpPr>
          <p:cNvPr id="20484" name="Slide Number Placeholder 3"/>
          <p:cNvSpPr>
            <a:spLocks noGrp="1"/>
          </p:cNvSpPr>
          <p:nvPr>
            <p:ph type="sldNum" sz="quarter" idx="5"/>
          </p:nvPr>
        </p:nvSpPr>
        <p:spPr>
          <a:noFill/>
        </p:spPr>
        <p:txBody>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r"/>
            <a:fld id="{5C7D45A8-0CBA-433A-AC5A-BB453337E4EA}" type="slidenum">
              <a:rPr lang="en-US" altLang="en-US" sz="1200" smtClean="0"/>
              <a:pPr algn="r"/>
              <a:t>10</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671C3CD-3A4E-4029-AD64-F8D458720A7A}" type="slidenum">
              <a:rPr lang="en-US" altLang="en-US"/>
              <a:pPr>
                <a:defRPr/>
              </a:pPr>
              <a:t>‹#›</a:t>
            </a:fld>
            <a:endParaRPr lang="en-US" altLang="en-US"/>
          </a:p>
        </p:txBody>
      </p:sp>
    </p:spTree>
    <p:extLst>
      <p:ext uri="{BB962C8B-B14F-4D97-AF65-F5344CB8AC3E}">
        <p14:creationId xmlns:p14="http://schemas.microsoft.com/office/powerpoint/2010/main" val="395314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0EC9943A-EBFA-49D4-B2B4-45267C5C2B62}" type="slidenum">
              <a:rPr lang="en-US" altLang="en-US"/>
              <a:pPr>
                <a:defRPr/>
              </a:pPr>
              <a:t>‹#›</a:t>
            </a:fld>
            <a:endParaRPr lang="en-US" altLang="en-US"/>
          </a:p>
        </p:txBody>
      </p:sp>
    </p:spTree>
    <p:extLst>
      <p:ext uri="{BB962C8B-B14F-4D97-AF65-F5344CB8AC3E}">
        <p14:creationId xmlns:p14="http://schemas.microsoft.com/office/powerpoint/2010/main" val="360706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96D0D7B-DB62-4A7B-95A3-6EB87BEE9A3F}" type="slidenum">
              <a:rPr lang="en-US" altLang="en-US"/>
              <a:pPr>
                <a:defRPr/>
              </a:pPr>
              <a:t>‹#›</a:t>
            </a:fld>
            <a:endParaRPr lang="en-US" altLang="en-US"/>
          </a:p>
        </p:txBody>
      </p:sp>
    </p:spTree>
    <p:extLst>
      <p:ext uri="{BB962C8B-B14F-4D97-AF65-F5344CB8AC3E}">
        <p14:creationId xmlns:p14="http://schemas.microsoft.com/office/powerpoint/2010/main" val="887455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pPr>
              <a:defRPr/>
            </a:pPr>
            <a:fld id="{71323481-C3A0-42AB-BA85-CE4B5449E42D}" type="slidenum">
              <a:rPr lang="en-US"/>
              <a:pPr>
                <a:defRPr/>
              </a:pPr>
              <a:t>‹#›</a:t>
            </a:fld>
            <a:endParaRPr lang="en-US"/>
          </a:p>
        </p:txBody>
      </p:sp>
    </p:spTree>
    <p:extLst>
      <p:ext uri="{BB962C8B-B14F-4D97-AF65-F5344CB8AC3E}">
        <p14:creationId xmlns:p14="http://schemas.microsoft.com/office/powerpoint/2010/main" val="286447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711F1FAE-F930-426F-9B0D-865C11631CEC}" type="slidenum">
              <a:rPr lang="en-US" altLang="en-US"/>
              <a:pPr>
                <a:defRPr/>
              </a:pPr>
              <a:t>‹#›</a:t>
            </a:fld>
            <a:endParaRPr lang="en-US" altLang="en-US"/>
          </a:p>
        </p:txBody>
      </p:sp>
    </p:spTree>
    <p:extLst>
      <p:ext uri="{BB962C8B-B14F-4D97-AF65-F5344CB8AC3E}">
        <p14:creationId xmlns:p14="http://schemas.microsoft.com/office/powerpoint/2010/main" val="369581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D72AA96-8352-4A26-94AB-CD4C6580F49B}" type="slidenum">
              <a:rPr lang="en-US" altLang="en-US"/>
              <a:pPr>
                <a:defRPr/>
              </a:pPr>
              <a:t>‹#›</a:t>
            </a:fld>
            <a:endParaRPr lang="en-US" altLang="en-US"/>
          </a:p>
        </p:txBody>
      </p:sp>
    </p:spTree>
    <p:extLst>
      <p:ext uri="{BB962C8B-B14F-4D97-AF65-F5344CB8AC3E}">
        <p14:creationId xmlns:p14="http://schemas.microsoft.com/office/powerpoint/2010/main" val="99756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E98C6EA-79A3-4898-AFAE-BD51E27B645D}" type="slidenum">
              <a:rPr lang="en-US" altLang="en-US"/>
              <a:pPr>
                <a:defRPr/>
              </a:pPr>
              <a:t>‹#›</a:t>
            </a:fld>
            <a:endParaRPr lang="en-US" altLang="en-US"/>
          </a:p>
        </p:txBody>
      </p:sp>
    </p:spTree>
    <p:extLst>
      <p:ext uri="{BB962C8B-B14F-4D97-AF65-F5344CB8AC3E}">
        <p14:creationId xmlns:p14="http://schemas.microsoft.com/office/powerpoint/2010/main" val="339106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5EF7DBE3-3F93-43B9-8590-71632AE8FD41}" type="slidenum">
              <a:rPr lang="en-US" altLang="en-US"/>
              <a:pPr>
                <a:defRPr/>
              </a:pPr>
              <a:t>‹#›</a:t>
            </a:fld>
            <a:endParaRPr lang="en-US" altLang="en-US"/>
          </a:p>
        </p:txBody>
      </p:sp>
    </p:spTree>
    <p:extLst>
      <p:ext uri="{BB962C8B-B14F-4D97-AF65-F5344CB8AC3E}">
        <p14:creationId xmlns:p14="http://schemas.microsoft.com/office/powerpoint/2010/main" val="198666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DA084C3-F1D4-4C63-AE64-C71346F78272}" type="slidenum">
              <a:rPr lang="en-US" altLang="en-US"/>
              <a:pPr>
                <a:defRPr/>
              </a:pPr>
              <a:t>‹#›</a:t>
            </a:fld>
            <a:endParaRPr lang="en-US" altLang="en-US"/>
          </a:p>
        </p:txBody>
      </p:sp>
    </p:spTree>
    <p:extLst>
      <p:ext uri="{BB962C8B-B14F-4D97-AF65-F5344CB8AC3E}">
        <p14:creationId xmlns:p14="http://schemas.microsoft.com/office/powerpoint/2010/main" val="59270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57642D7D-5627-4BA2-85E4-634DCF82EC8D}" type="slidenum">
              <a:rPr lang="en-US" altLang="en-US"/>
              <a:pPr>
                <a:defRPr/>
              </a:pPr>
              <a:t>‹#›</a:t>
            </a:fld>
            <a:endParaRPr lang="en-US" altLang="en-US"/>
          </a:p>
        </p:txBody>
      </p:sp>
    </p:spTree>
    <p:extLst>
      <p:ext uri="{BB962C8B-B14F-4D97-AF65-F5344CB8AC3E}">
        <p14:creationId xmlns:p14="http://schemas.microsoft.com/office/powerpoint/2010/main" val="139216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D33869C7-997C-47E7-98D1-D76C39A0072A}" type="slidenum">
              <a:rPr lang="en-US" altLang="en-US"/>
              <a:pPr>
                <a:defRPr/>
              </a:pPr>
              <a:t>‹#›</a:t>
            </a:fld>
            <a:endParaRPr lang="en-US" altLang="en-US"/>
          </a:p>
        </p:txBody>
      </p:sp>
    </p:spTree>
    <p:extLst>
      <p:ext uri="{BB962C8B-B14F-4D97-AF65-F5344CB8AC3E}">
        <p14:creationId xmlns:p14="http://schemas.microsoft.com/office/powerpoint/2010/main" val="178954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723FBC2-14F9-4842-8FED-A53722222328}" type="slidenum">
              <a:rPr lang="en-US" altLang="en-US"/>
              <a:pPr>
                <a:defRPr/>
              </a:pPr>
              <a:t>‹#›</a:t>
            </a:fld>
            <a:endParaRPr lang="en-US" altLang="en-US"/>
          </a:p>
        </p:txBody>
      </p:sp>
    </p:spTree>
    <p:extLst>
      <p:ext uri="{BB962C8B-B14F-4D97-AF65-F5344CB8AC3E}">
        <p14:creationId xmlns:p14="http://schemas.microsoft.com/office/powerpoint/2010/main" val="112846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B02A776D-463E-4D21-B009-79A61FBA9350}" type="slidenum">
              <a:rPr lang="en-US" altLang="en-US"/>
              <a:pPr>
                <a:defRPr/>
              </a:pPr>
              <a:t>‹#›</a:t>
            </a:fld>
            <a:endParaRPr lang="en-US" altLang="en-US"/>
          </a:p>
        </p:txBody>
      </p:sp>
    </p:spTree>
    <p:extLst>
      <p:ext uri="{BB962C8B-B14F-4D97-AF65-F5344CB8AC3E}">
        <p14:creationId xmlns:p14="http://schemas.microsoft.com/office/powerpoint/2010/main" val="817547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cs typeface="+mn-cs"/>
              </a:defRPr>
            </a:lvl1pPr>
          </a:lstStyle>
          <a:p>
            <a:pPr>
              <a:defRPr/>
            </a:pPr>
            <a:fld id="{4EFC0264-B56F-4C00-8271-AD8526339C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hyperlink" Target="file:///C:\Users\ADMIN\Desktop\Bai%20day\hoan%20thien.wm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C:\Users\ADMIN\Desktop\Bai%20day\doan%20phim.pptx#-1,1,PowerPoint Presentati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905000" y="3733800"/>
            <a:ext cx="5791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spcBef>
                <a:spcPct val="50000"/>
              </a:spcBef>
            </a:pPr>
            <a:r>
              <a:rPr lang="en-US" altLang="en-US" sz="6000">
                <a:solidFill>
                  <a:srgbClr val="0000FF"/>
                </a:solidFill>
                <a:latin typeface="Times New Roman" pitchFamily="18" charset="0"/>
              </a:rPr>
              <a:t>Môn: ĐỊA LÍ 7</a:t>
            </a:r>
          </a:p>
        </p:txBody>
      </p:sp>
      <p:sp>
        <p:nvSpPr>
          <p:cNvPr id="4099" name="Text Box 4"/>
          <p:cNvSpPr txBox="1">
            <a:spLocks noChangeArrowheads="1"/>
          </p:cNvSpPr>
          <p:nvPr/>
        </p:nvSpPr>
        <p:spPr bwMode="auto">
          <a:xfrm>
            <a:off x="1981200" y="228600"/>
            <a:ext cx="5029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spcBef>
                <a:spcPct val="50000"/>
              </a:spcBef>
            </a:pPr>
            <a:r>
              <a:rPr lang="en-US" altLang="en-US" sz="1800" b="1"/>
              <a:t>PHÒNG GD &amp; ĐT HUYỆN THANH TRÌ</a:t>
            </a:r>
          </a:p>
          <a:p>
            <a:pPr>
              <a:spcBef>
                <a:spcPct val="50000"/>
              </a:spcBef>
            </a:pPr>
            <a:r>
              <a:rPr lang="en-US" altLang="en-US" sz="1800" b="1"/>
              <a:t>TRƯỜNG THCS TẢ THANH OAI</a:t>
            </a:r>
          </a:p>
        </p:txBody>
      </p:sp>
      <p:sp>
        <p:nvSpPr>
          <p:cNvPr id="4100" name="WordArt 5"/>
          <p:cNvSpPr>
            <a:spLocks noChangeArrowheads="1" noChangeShapeType="1" noTextEdit="1"/>
          </p:cNvSpPr>
          <p:nvPr/>
        </p:nvSpPr>
        <p:spPr bwMode="auto">
          <a:xfrm>
            <a:off x="0" y="1219200"/>
            <a:ext cx="9067800" cy="2471738"/>
          </a:xfrm>
          <a:prstGeom prst="rect">
            <a:avLst/>
          </a:prstGeom>
        </p:spPr>
        <p:txBody>
          <a:bodyPr wrap="none" fromWordArt="1">
            <a:prstTxWarp prst="textPlain">
              <a:avLst>
                <a:gd name="adj" fmla="val 50000"/>
              </a:avLst>
            </a:prstTxWarp>
          </a:bodyPr>
          <a:lstStyle/>
          <a:p>
            <a:pPr algn="ctr"/>
            <a:r>
              <a:rPr lang="en-US" sz="3600" kern="1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CHÀO MỪNG QUÝ THẦY CÔ VỀ DỰ GIỜ</a:t>
            </a:r>
          </a:p>
        </p:txBody>
      </p:sp>
      <p:sp>
        <p:nvSpPr>
          <p:cNvPr id="4101" name="Action Button: Movie 1">
            <a:hlinkClick r:id="" action="ppaction://noaction" highlightClick="1"/>
          </p:cNvPr>
          <p:cNvSpPr>
            <a:spLocks noChangeArrowheads="1"/>
          </p:cNvSpPr>
          <p:nvPr/>
        </p:nvSpPr>
        <p:spPr bwMode="auto">
          <a:xfrm>
            <a:off x="4495800" y="5943600"/>
            <a:ext cx="1219200" cy="457200"/>
          </a:xfrm>
          <a:prstGeom prst="actionButtonMovi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9" descr="10 cuộc xung đột ác liệt nhất thế giới năm 2013 - Ảnh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4267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7"/>
          <p:cNvSpPr>
            <a:spLocks noChangeArrowheads="1"/>
          </p:cNvSpPr>
          <p:nvPr/>
        </p:nvSpPr>
        <p:spPr bwMode="auto">
          <a:xfrm>
            <a:off x="228600" y="3624263"/>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latin typeface="Times New Roman" pitchFamily="18" charset="0"/>
                <a:cs typeface="Times New Roman" pitchFamily="18" charset="0"/>
              </a:rPr>
              <a:t>Ba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Nam Sudan </a:t>
            </a:r>
            <a:r>
              <a:rPr lang="en-US" sz="2400" dirty="0" err="1">
                <a:latin typeface="Times New Roman" pitchFamily="18" charset="0"/>
                <a:cs typeface="Times New Roman" pitchFamily="18" charset="0"/>
              </a:rPr>
              <a:t>vẫn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đột</a:t>
            </a:r>
            <a:r>
              <a:rPr lang="en-US" sz="2400" dirty="0">
                <a:latin typeface="Times New Roman" pitchFamily="18" charset="0"/>
                <a:cs typeface="Times New Roman" pitchFamily="18" charset="0"/>
              </a:rPr>
              <a:t>.</a:t>
            </a:r>
          </a:p>
        </p:txBody>
      </p:sp>
      <p:pic>
        <p:nvPicPr>
          <p:cNvPr id="12293" name="Picture 4" descr="http://xmedia.nguoiduatin.vn/public/data/images/Bandocviet/1159/nguoiduatin-1209641015-image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428999"/>
            <a:ext cx="4534012"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2" y="34925"/>
            <a:ext cx="45292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animEffect transition="in" filter="fade">
                                      <p:cBhvr>
                                        <p:cTn id="9"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0"/>
            <a:ext cx="2667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0"/>
            <a:ext cx="313690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11" descr="http://upload.wikimedia.org/wikipedia/commons/c/c9/Bodies_of_Rwandan_refugees_DF-ST-02-030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12" y="0"/>
            <a:ext cx="3056896"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http://dt.ecumenicalnews.com/en/full/2975/congolese-refugee-children.jpg?w=740&amp;h=499&amp;l=50&amp;t=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6" y="3048000"/>
            <a:ext cx="4142416"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https://encrypted-tbn3.gstatic.com/images?q=tbn:ANd9GcTZrkFNg4q_QaD1tD_T-SJ0aLz9pAdYAC7j-b5goi3qpTfIn3n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2492" y="3048000"/>
            <a:ext cx="4343400"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812" y="2743200"/>
            <a:ext cx="305689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chóc</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9" name="Rectangle 18"/>
          <p:cNvSpPr/>
          <p:nvPr/>
        </p:nvSpPr>
        <p:spPr>
          <a:xfrm>
            <a:off x="3200400" y="2743200"/>
            <a:ext cx="3056896"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0" name="Rectangle 19"/>
          <p:cNvSpPr/>
          <p:nvPr/>
        </p:nvSpPr>
        <p:spPr>
          <a:xfrm>
            <a:off x="6477000" y="2743200"/>
            <a:ext cx="2667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itchFamily="18" charset="0"/>
                <a:cs typeface="Times New Roman" pitchFamily="18" charset="0"/>
              </a:rPr>
              <a:t>Dòng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nạn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Rectangle 3"/>
          <p:cNvSpPr/>
          <p:nvPr/>
        </p:nvSpPr>
        <p:spPr>
          <a:xfrm>
            <a:off x="200984" y="6286501"/>
            <a:ext cx="8943016" cy="419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tật</a:t>
            </a:r>
            <a:r>
              <a:rPr lang="en-US" sz="2400" dirty="0" smtClean="0">
                <a:latin typeface="Times New Roman" pitchFamily="18" charset="0"/>
                <a:cs typeface="Times New Roman" pitchFamily="18" charset="0"/>
              </a:rPr>
              <a:t>, ô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Movie 3">
            <a:hlinkClick r:id="rId2" action="ppaction://hlinkfile" highlightClick="1"/>
          </p:cNvPr>
          <p:cNvSpPr/>
          <p:nvPr/>
        </p:nvSpPr>
        <p:spPr>
          <a:xfrm>
            <a:off x="1219200" y="914400"/>
            <a:ext cx="6781800" cy="46482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016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9800" y="304800"/>
            <a:ext cx="6096000" cy="1143000"/>
          </a:xfrm>
        </p:spPr>
        <p:txBody>
          <a:bodyPr/>
          <a:lstStyle/>
          <a:p>
            <a:r>
              <a:rPr lang="en-US" altLang="en-US" b="1" i="1" u="sng" smtClean="0">
                <a:solidFill>
                  <a:srgbClr val="0000FF"/>
                </a:solidFill>
                <a:latin typeface="Times New Roman" pitchFamily="18" charset="0"/>
                <a:cs typeface="Times New Roman" pitchFamily="18" charset="0"/>
              </a:rPr>
              <a:t>Hướng dẫn về nhà:</a:t>
            </a:r>
            <a:r>
              <a:rPr lang="en-US" altLang="en-US" b="1" i="1" smtClean="0">
                <a:latin typeface="Times New Roman" pitchFamily="18" charset="0"/>
                <a:cs typeface="Times New Roman" pitchFamily="18" charset="0"/>
              </a:rPr>
              <a:t> </a:t>
            </a:r>
          </a:p>
        </p:txBody>
      </p:sp>
      <p:sp>
        <p:nvSpPr>
          <p:cNvPr id="14339" name="Rectangle 3"/>
          <p:cNvSpPr>
            <a:spLocks noGrp="1" noChangeArrowheads="1"/>
          </p:cNvSpPr>
          <p:nvPr>
            <p:ph type="body" sz="half" idx="1"/>
          </p:nvPr>
        </p:nvSpPr>
        <p:spPr>
          <a:xfrm>
            <a:off x="609600" y="2057400"/>
            <a:ext cx="8534400" cy="4038600"/>
          </a:xfrm>
        </p:spPr>
        <p:txBody>
          <a:bodyPr/>
          <a:lstStyle/>
          <a:p>
            <a:pPr>
              <a:buFontTx/>
              <a:buNone/>
            </a:pP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Học</a:t>
            </a: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và</a:t>
            </a: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trả</a:t>
            </a: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lời</a:t>
            </a: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các</a:t>
            </a: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câu</a:t>
            </a: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hỏi</a:t>
            </a: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cuối</a:t>
            </a: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bài</a:t>
            </a:r>
            <a:r>
              <a:rPr lang="en-US" altLang="en-US" sz="3600" b="1" i="1" dirty="0" smtClean="0">
                <a:latin typeface="Times New Roman" pitchFamily="18" charset="0"/>
                <a:cs typeface="Times New Roman" pitchFamily="18" charset="0"/>
              </a:rPr>
              <a:t>.</a:t>
            </a:r>
          </a:p>
          <a:p>
            <a:pPr>
              <a:buFontTx/>
              <a:buNone/>
            </a:pP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Làm</a:t>
            </a:r>
            <a:r>
              <a:rPr lang="en-US" altLang="en-US" sz="3600" b="1" i="1" dirty="0" smtClean="0">
                <a:latin typeface="Times New Roman" pitchFamily="18" charset="0"/>
                <a:cs typeface="Times New Roman" pitchFamily="18" charset="0"/>
              </a:rPr>
              <a:t> BTBĐ.</a:t>
            </a:r>
          </a:p>
          <a:p>
            <a:pPr>
              <a:buFontTx/>
              <a:buChar char="-"/>
            </a:pPr>
            <a:r>
              <a:rPr lang="en-US" altLang="en-US" sz="3600" b="1" i="1" dirty="0" err="1" smtClean="0">
                <a:latin typeface="Times New Roman" pitchFamily="18" charset="0"/>
                <a:cs typeface="Times New Roman" pitchFamily="18" charset="0"/>
              </a:rPr>
              <a:t>Chuẩn</a:t>
            </a: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bị</a:t>
            </a: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Bài</a:t>
            </a:r>
            <a:r>
              <a:rPr lang="en-US" altLang="en-US" sz="3600" b="1" i="1" dirty="0" smtClean="0">
                <a:latin typeface="Times New Roman" pitchFamily="18" charset="0"/>
                <a:cs typeface="Times New Roman" pitchFamily="18" charset="0"/>
              </a:rPr>
              <a:t> 30</a:t>
            </a:r>
          </a:p>
        </p:txBody>
      </p:sp>
      <p:pic>
        <p:nvPicPr>
          <p:cNvPr id="14340" name="Picture 4" descr="j02341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09600"/>
            <a:ext cx="1600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4"/>
          <p:cNvSpPr>
            <a:spLocks noChangeArrowheads="1" noChangeShapeType="1" noTextEdit="1"/>
          </p:cNvSpPr>
          <p:nvPr/>
        </p:nvSpPr>
        <p:spPr bwMode="auto">
          <a:xfrm>
            <a:off x="685800" y="609600"/>
            <a:ext cx="5257800" cy="1295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00FF"/>
                </a:solidFill>
                <a:effectLst>
                  <a:outerShdw dist="63500" dir="3187806" algn="ctr" rotWithShape="0">
                    <a:schemeClr val="folHlink">
                      <a:alpha val="50000"/>
                    </a:schemeClr>
                  </a:outerShdw>
                </a:effectLst>
                <a:latin typeface=".VnAristote"/>
              </a:rPr>
              <a:t>Giê häc kÕt thóc !</a:t>
            </a:r>
          </a:p>
        </p:txBody>
      </p:sp>
      <p:pic>
        <p:nvPicPr>
          <p:cNvPr id="26627" name="Picture 3" descr="vanhung"/>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1949" y="1914525"/>
            <a:ext cx="828374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401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ction Button: Movie 1">
            <a:hlinkClick r:id="rId2" action="ppaction://hlinkpres?slideindex=1&amp;slidetitle=PowerPoint Presentation" highlightClick="1"/>
          </p:cNvPr>
          <p:cNvSpPr>
            <a:spLocks noChangeArrowheads="1"/>
          </p:cNvSpPr>
          <p:nvPr/>
        </p:nvSpPr>
        <p:spPr bwMode="auto">
          <a:xfrm>
            <a:off x="2695575" y="1947863"/>
            <a:ext cx="4038600" cy="3886200"/>
          </a:xfrm>
          <a:prstGeom prst="actionButtonMovie">
            <a:avLst/>
          </a:prstGeom>
          <a:solidFill>
            <a:srgbClr val="92D050"/>
          </a:solidFill>
          <a:ln w="9525" algn="ctr">
            <a:solidFill>
              <a:srgbClr val="000000"/>
            </a:solidFill>
            <a:round/>
            <a:headEnd/>
            <a:tailEnd/>
          </a:ln>
        </p:spPr>
        <p:txBody>
          <a:bodyPr/>
          <a:lstStyle/>
          <a:p>
            <a:pPr algn="ctr" eaLnBrk="0" hangingPunct="0"/>
            <a:endParaRPr lang="en-US"/>
          </a:p>
        </p:txBody>
      </p:sp>
      <p:sp>
        <p:nvSpPr>
          <p:cNvPr id="3" name="TextBox 2"/>
          <p:cNvSpPr txBox="1">
            <a:spLocks noChangeArrowheads="1"/>
          </p:cNvSpPr>
          <p:nvPr/>
        </p:nvSpPr>
        <p:spPr bwMode="auto">
          <a:xfrm>
            <a:off x="76200" y="1146175"/>
            <a:ext cx="906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r>
              <a:rPr lang="en-US"/>
              <a:t>Qua đoạn phim, hãy nêu cảm nhận về châu Phi?</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82588"/>
            <a:ext cx="7334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676400"/>
            <a:ext cx="8229600" cy="1600438"/>
          </a:xfrm>
          <a:prstGeom prst="rect">
            <a:avLst/>
          </a:prstGeom>
        </p:spPr>
        <p:txBody>
          <a:bodyPr>
            <a:spAutoFit/>
          </a:bodyPr>
          <a:lstStyle/>
          <a:p>
            <a:pPr eaLnBrk="0" hangingPunct="0">
              <a:spcBef>
                <a:spcPts val="1200"/>
              </a:spcBef>
              <a:defRPr/>
            </a:pPr>
            <a:r>
              <a:rPr lang="en-US" sz="4000" i="1" u="sng" kern="10" dirty="0" err="1">
                <a:ln w="12700">
                  <a:solidFill>
                    <a:srgbClr val="0000FF"/>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rPr>
              <a:t>Tiết</a:t>
            </a:r>
            <a:r>
              <a:rPr lang="en-US" sz="4000" i="1" u="sng" kern="10" dirty="0">
                <a:ln w="12700">
                  <a:solidFill>
                    <a:srgbClr val="0000FF"/>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rPr>
              <a:t> 32 - </a:t>
            </a:r>
            <a:r>
              <a:rPr lang="en-US" sz="4000" i="1" u="sng" kern="10" dirty="0" err="1">
                <a:ln w="12700">
                  <a:solidFill>
                    <a:srgbClr val="0000FF"/>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rPr>
              <a:t>Bài</a:t>
            </a:r>
            <a:r>
              <a:rPr lang="en-US" sz="4000" i="1" u="sng" kern="10" dirty="0">
                <a:ln w="12700">
                  <a:solidFill>
                    <a:srgbClr val="0000FF"/>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rPr>
              <a:t> 29: </a:t>
            </a:r>
          </a:p>
          <a:p>
            <a:pPr eaLnBrk="0" hangingPunct="0">
              <a:spcBef>
                <a:spcPts val="1200"/>
              </a:spcBef>
              <a:defRPr/>
            </a:pPr>
            <a:r>
              <a:rPr lang="en-US" sz="4800" kern="10" dirty="0">
                <a:ln w="12700">
                  <a:solidFill>
                    <a:srgbClr val="0000FF"/>
                  </a:solidFill>
                  <a:round/>
                  <a:headEnd/>
                  <a:tailEnd/>
                </a:ln>
                <a:solidFill>
                  <a:srgbClr val="002060"/>
                </a:solidFill>
                <a:effectLst>
                  <a:outerShdw dist="35921" dir="2700000" sy="50000" kx="2115830" algn="bl" rotWithShape="0">
                    <a:srgbClr val="C0C0C0">
                      <a:alpha val="79999"/>
                    </a:srgbClr>
                  </a:outerShdw>
                </a:effectLst>
                <a:latin typeface="Times New Roman"/>
                <a:cs typeface="Times New Roman"/>
              </a:rPr>
              <a:t>DÂN CƯ, XÃ HỘI CHÂU PHI</a:t>
            </a:r>
            <a:endParaRPr lang="en-US" sz="4800" dirty="0">
              <a:solidFill>
                <a:srgbClr val="002060"/>
              </a:solidFill>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0" y="26988"/>
            <a:ext cx="9144000" cy="584200"/>
          </a:xfrm>
          <a:prstGeom prst="rect">
            <a:avLst/>
          </a:prstGeom>
          <a:solidFill>
            <a:schemeClr val="bg1"/>
          </a:solidFill>
          <a:ln w="38100">
            <a:solidFill>
              <a:srgbClr val="0000FF"/>
            </a:solidFill>
            <a:miter lim="800000"/>
            <a:headEnd/>
            <a:tailEnd/>
          </a:ln>
        </p:spPr>
        <p:txBody>
          <a:bodyPr>
            <a:spAutoFit/>
          </a:bodyPr>
          <a:lstStyle/>
          <a:p>
            <a:pPr eaLnBrk="0" hangingPunct="0"/>
            <a:r>
              <a:rPr lang="en-US" altLang="en-US" sz="2400" i="1" u="sng">
                <a:solidFill>
                  <a:srgbClr val="002060"/>
                </a:solidFill>
                <a:latin typeface="Times New Roman" pitchFamily="18" charset="0"/>
                <a:cs typeface="Times New Roman" pitchFamily="18" charset="0"/>
              </a:rPr>
              <a:t>Tiết 32 - Bài 29</a:t>
            </a:r>
            <a:r>
              <a:rPr lang="en-US" altLang="en-US" sz="2400" i="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DÂN CƯ, XÃ HỘI CHÂU PHI</a:t>
            </a:r>
            <a:r>
              <a:rPr lang="en-US" altLang="en-US" sz="2400" b="1">
                <a:solidFill>
                  <a:srgbClr val="002060"/>
                </a:solidFill>
                <a:latin typeface="Times New Roman" pitchFamily="18" charset="0"/>
                <a:cs typeface="Times New Roman" pitchFamily="18" charset="0"/>
              </a:rPr>
              <a:t>                           </a:t>
            </a:r>
          </a:p>
        </p:txBody>
      </p:sp>
      <p:graphicFrame>
        <p:nvGraphicFramePr>
          <p:cNvPr id="7171" name="Chart 12"/>
          <p:cNvGraphicFramePr>
            <a:graphicFrameLocks/>
          </p:cNvGraphicFramePr>
          <p:nvPr/>
        </p:nvGraphicFramePr>
        <p:xfrm>
          <a:off x="3606800" y="2130425"/>
          <a:ext cx="5969000" cy="4491038"/>
        </p:xfrm>
        <a:graphic>
          <a:graphicData uri="http://schemas.openxmlformats.org/presentationml/2006/ole">
            <mc:AlternateContent xmlns:mc="http://schemas.openxmlformats.org/markup-compatibility/2006">
              <mc:Choice xmlns:v="urn:schemas-microsoft-com:vml" Requires="v">
                <p:oleObj spid="_x0000_s7202" r:id="rId3" imgW="5968501" imgH="4487045" progId="Excel.Chart.8">
                  <p:embed/>
                </p:oleObj>
              </mc:Choice>
              <mc:Fallback>
                <p:oleObj r:id="rId3" imgW="5968501" imgH="4487045" progId="Excel.Chart.8">
                  <p:embed/>
                  <p:pic>
                    <p:nvPicPr>
                      <p:cNvPr id="0" name="Chart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800" y="2130425"/>
                        <a:ext cx="5969000" cy="449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2" name="char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3001963"/>
            <a:ext cx="3408362" cy="3703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3" name="Rectangle 1"/>
          <p:cNvSpPr>
            <a:spLocks noChangeArrowheads="1"/>
          </p:cNvSpPr>
          <p:nvPr/>
        </p:nvSpPr>
        <p:spPr bwMode="auto">
          <a:xfrm>
            <a:off x="-276225" y="2171700"/>
            <a:ext cx="3933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2400" b="1">
                <a:latin typeface="Times New Roman" pitchFamily="18" charset="0"/>
              </a:rPr>
              <a:t>Bảng dân số các châu lục năm 2013 (triệu người)</a:t>
            </a:r>
          </a:p>
        </p:txBody>
      </p:sp>
      <p:sp>
        <p:nvSpPr>
          <p:cNvPr id="7174" name="Rectangle 2"/>
          <p:cNvSpPr>
            <a:spLocks noChangeArrowheads="1"/>
          </p:cNvSpPr>
          <p:nvPr/>
        </p:nvSpPr>
        <p:spPr bwMode="auto">
          <a:xfrm>
            <a:off x="150813" y="6564313"/>
            <a:ext cx="8459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pPr>
            <a:r>
              <a:rPr lang="en-US" sz="1800">
                <a:latin typeface="Times New Roman" pitchFamily="18" charset="0"/>
              </a:rPr>
              <a:t>(Số liệu khai thác tại http://dialy.hcmussh.edu.vn)</a:t>
            </a:r>
          </a:p>
        </p:txBody>
      </p:sp>
      <p:sp>
        <p:nvSpPr>
          <p:cNvPr id="4" name="TextBox 3"/>
          <p:cNvSpPr txBox="1"/>
          <p:nvPr/>
        </p:nvSpPr>
        <p:spPr>
          <a:xfrm>
            <a:off x="150813" y="620713"/>
            <a:ext cx="9982200" cy="1247775"/>
          </a:xfrm>
          <a:prstGeom prst="rect">
            <a:avLst/>
          </a:prstGeom>
          <a:noFill/>
        </p:spPr>
        <p:txBody>
          <a:bodyPr>
            <a:spAutoFit/>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l"/>
            <a:r>
              <a:rPr lang="en-US" sz="2500">
                <a:latin typeface="Times New Roman" pitchFamily="18" charset="0"/>
                <a:ea typeface="Tahoma" pitchFamily="34" charset="0"/>
                <a:cs typeface="Tahoma" pitchFamily="34" charset="0"/>
              </a:rPr>
              <a:t>      Dựa vào bảng số liệu và biểu đồ cho biết :</a:t>
            </a:r>
          </a:p>
          <a:p>
            <a:pPr algn="l">
              <a:buFontTx/>
              <a:buChar char="-"/>
            </a:pPr>
            <a:r>
              <a:rPr lang="en-US" sz="2500">
                <a:solidFill>
                  <a:srgbClr val="FF0000"/>
                </a:solidFill>
                <a:latin typeface="Times New Roman" pitchFamily="18" charset="0"/>
                <a:ea typeface="Tahoma" pitchFamily="34" charset="0"/>
                <a:cs typeface="Tahoma" pitchFamily="34" charset="0"/>
              </a:rPr>
              <a:t>Số dân của Châu phi năm 2013?</a:t>
            </a:r>
          </a:p>
          <a:p>
            <a:pPr algn="l">
              <a:buFontTx/>
              <a:buChar char="-"/>
            </a:pPr>
            <a:r>
              <a:rPr lang="en-US" sz="2500">
                <a:solidFill>
                  <a:srgbClr val="FF0000"/>
                </a:solidFill>
                <a:latin typeface="Times New Roman" pitchFamily="18" charset="0"/>
                <a:ea typeface="Tahoma" pitchFamily="34" charset="0"/>
                <a:cs typeface="Tahoma" pitchFamily="34" charset="0"/>
              </a:rPr>
              <a:t>So sánh dân số Châu Phi với dân số thế giới và các châu lục khác?</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 y="608013"/>
            <a:ext cx="538163"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209800" y="6084888"/>
            <a:ext cx="838200" cy="479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4724400" y="3481388"/>
            <a:ext cx="838200" cy="48101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2" name="Group 7"/>
          <p:cNvGraphicFramePr>
            <a:graphicFrameLocks noGrp="1"/>
          </p:cNvGraphicFramePr>
          <p:nvPr>
            <p:ph idx="1"/>
            <p:extLst>
              <p:ext uri="{D42A27DB-BD31-4B8C-83A1-F6EECF244321}">
                <p14:modId xmlns:p14="http://schemas.microsoft.com/office/powerpoint/2010/main" val="992811242"/>
              </p:ext>
            </p:extLst>
          </p:nvPr>
        </p:nvGraphicFramePr>
        <p:xfrm>
          <a:off x="328612" y="1314510"/>
          <a:ext cx="4167188" cy="3333690"/>
        </p:xfrm>
        <a:graphic>
          <a:graphicData uri="http://schemas.openxmlformats.org/drawingml/2006/table">
            <a:tbl>
              <a:tblPr/>
              <a:tblGrid>
                <a:gridCol w="2262188"/>
                <a:gridCol w="1905000"/>
              </a:tblGrid>
              <a:tr h="108696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Châu</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lục</a:t>
                      </a:r>
                      <a:endPar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Tỉ</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lệ</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tăng</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tự</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nhiên</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467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Châu</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Á</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Châu</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Âu</a:t>
                      </a:r>
                      <a:endPar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Châu</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endPar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Châu</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Mĩ</a:t>
                      </a:r>
                      <a:endPar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Châu</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Phi</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Toàn</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thế</a:t>
                      </a: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giới</a:t>
                      </a:r>
                      <a:endPar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06" name="Rectangle 3"/>
          <p:cNvSpPr>
            <a:spLocks noChangeArrowheads="1"/>
          </p:cNvSpPr>
          <p:nvPr/>
        </p:nvSpPr>
        <p:spPr bwMode="auto">
          <a:xfrm>
            <a:off x="0" y="26988"/>
            <a:ext cx="9144000" cy="584200"/>
          </a:xfrm>
          <a:prstGeom prst="rect">
            <a:avLst/>
          </a:prstGeom>
          <a:solidFill>
            <a:schemeClr val="bg1"/>
          </a:solidFill>
          <a:ln w="38100">
            <a:solidFill>
              <a:srgbClr val="0000FF"/>
            </a:solidFill>
            <a:miter lim="800000"/>
            <a:headEnd/>
            <a:tailEnd/>
          </a:ln>
        </p:spPr>
        <p:txBody>
          <a:bodyPr>
            <a:spAutoFit/>
          </a:bodyPr>
          <a:lstStyle/>
          <a:p>
            <a:pPr eaLnBrk="0" hangingPunct="0"/>
            <a:r>
              <a:rPr lang="en-US" altLang="en-US" sz="2400" i="1" u="sng">
                <a:solidFill>
                  <a:srgbClr val="002060"/>
                </a:solidFill>
                <a:latin typeface="Times New Roman" pitchFamily="18" charset="0"/>
                <a:cs typeface="Times New Roman" pitchFamily="18" charset="0"/>
              </a:rPr>
              <a:t>Tiết 32 - Bài 29</a:t>
            </a:r>
            <a:r>
              <a:rPr lang="en-US" altLang="en-US" sz="2400" i="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DÂN CƯ, XÃ HỘI CHÂU PHI</a:t>
            </a:r>
            <a:r>
              <a:rPr lang="en-US" altLang="en-US" sz="2400" b="1">
                <a:solidFill>
                  <a:srgbClr val="002060"/>
                </a:solidFill>
                <a:latin typeface="Times New Roman" pitchFamily="18" charset="0"/>
                <a:cs typeface="Times New Roman" pitchFamily="18" charset="0"/>
              </a:rPr>
              <a:t>                           </a:t>
            </a:r>
          </a:p>
        </p:txBody>
      </p:sp>
      <p:graphicFrame>
        <p:nvGraphicFramePr>
          <p:cNvPr id="11" name="Group 7"/>
          <p:cNvGraphicFramePr>
            <a:graphicFrameLocks noGrp="1"/>
          </p:cNvGraphicFramePr>
          <p:nvPr>
            <p:extLst>
              <p:ext uri="{D42A27DB-BD31-4B8C-83A1-F6EECF244321}">
                <p14:modId xmlns:p14="http://schemas.microsoft.com/office/powerpoint/2010/main" val="1454987923"/>
              </p:ext>
            </p:extLst>
          </p:nvPr>
        </p:nvGraphicFramePr>
        <p:xfrm>
          <a:off x="4911406" y="1371600"/>
          <a:ext cx="3775394" cy="3241711"/>
        </p:xfrm>
        <a:graphic>
          <a:graphicData uri="http://schemas.openxmlformats.org/drawingml/2006/table">
            <a:tbl>
              <a:tblPr/>
              <a:tblGrid>
                <a:gridCol w="1794194"/>
                <a:gridCol w="949007"/>
                <a:gridCol w="1032193"/>
              </a:tblGrid>
              <a:tr h="10559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Tên</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nước</a:t>
                      </a:r>
                      <a:endParaRPr kumimoji="0" lang="en-US" sz="2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Tỉ</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lệ</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Tỉ</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lệ</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tử</a:t>
                      </a:r>
                      <a:endParaRPr kumimoji="0" lang="en-US" sz="2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444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Ê-</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ti</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-ô-pi-a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Ai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Cập</a:t>
                      </a:r>
                      <a:endParaRPr kumimoji="0" lang="en-US" sz="2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Tan-da-</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ni</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Ni-</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giê</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ri</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CH Nam Phi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44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28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41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41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ext Box 6"/>
          <p:cNvSpPr txBox="1">
            <a:spLocks noChangeArrowheads="1"/>
          </p:cNvSpPr>
          <p:nvPr/>
        </p:nvSpPr>
        <p:spPr bwMode="auto">
          <a:xfrm>
            <a:off x="304800" y="611188"/>
            <a:ext cx="41910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lvl="0" algn="just">
              <a:spcBef>
                <a:spcPct val="50000"/>
              </a:spcBef>
            </a:pPr>
            <a:r>
              <a:rPr lang="en-US" sz="2200" b="1" dirty="0" err="1">
                <a:latin typeface="Times New Roman" pitchFamily="18" charset="0"/>
              </a:rPr>
              <a:t>Bảng</a:t>
            </a:r>
            <a:r>
              <a:rPr lang="en-US" sz="2200" b="1" dirty="0">
                <a:latin typeface="Times New Roman" pitchFamily="18" charset="0"/>
              </a:rPr>
              <a:t> </a:t>
            </a:r>
            <a:r>
              <a:rPr lang="en-US" sz="2200" b="1" dirty="0" smtClean="0">
                <a:latin typeface="Times New Roman" pitchFamily="18" charset="0"/>
              </a:rPr>
              <a:t>1: </a:t>
            </a:r>
            <a:r>
              <a:rPr lang="en-US" sz="2200" b="1" dirty="0" err="1">
                <a:latin typeface="Times New Roman" pitchFamily="18" charset="0"/>
                <a:ea typeface="Times New Roman" pitchFamily="18" charset="0"/>
                <a:cs typeface="Times New Roman" pitchFamily="18" charset="0"/>
              </a:rPr>
              <a:t>Tỉ</a:t>
            </a:r>
            <a:r>
              <a:rPr lang="en-US" sz="2200" b="1" dirty="0">
                <a:latin typeface="Times New Roman" pitchFamily="18" charset="0"/>
                <a:ea typeface="Times New Roman" pitchFamily="18" charset="0"/>
                <a:cs typeface="Times New Roman" pitchFamily="18" charset="0"/>
              </a:rPr>
              <a:t> </a:t>
            </a:r>
            <a:r>
              <a:rPr lang="en-US" sz="2200" b="1" dirty="0" err="1">
                <a:latin typeface="Times New Roman" pitchFamily="18" charset="0"/>
                <a:ea typeface="Times New Roman" pitchFamily="18" charset="0"/>
                <a:cs typeface="Times New Roman" pitchFamily="18" charset="0"/>
              </a:rPr>
              <a:t>lệ</a:t>
            </a:r>
            <a:r>
              <a:rPr lang="en-US" sz="2200" b="1" dirty="0">
                <a:latin typeface="Times New Roman" pitchFamily="18" charset="0"/>
                <a:ea typeface="Times New Roman" pitchFamily="18" charset="0"/>
                <a:cs typeface="Times New Roman" pitchFamily="18" charset="0"/>
              </a:rPr>
              <a:t> </a:t>
            </a:r>
            <a:r>
              <a:rPr lang="en-US" sz="2000" b="1" dirty="0" err="1">
                <a:latin typeface="Times New Roman" pitchFamily="18" charset="0"/>
                <a:ea typeface="Times New Roman" pitchFamily="18" charset="0"/>
                <a:cs typeface="Times New Roman" pitchFamily="18" charset="0"/>
              </a:rPr>
              <a:t>tăng</a:t>
            </a:r>
            <a:r>
              <a:rPr lang="en-US" sz="2200" b="1" dirty="0">
                <a:latin typeface="Times New Roman" pitchFamily="18" charset="0"/>
                <a:ea typeface="Times New Roman" pitchFamily="18" charset="0"/>
                <a:cs typeface="Times New Roman" pitchFamily="18" charset="0"/>
              </a:rPr>
              <a:t> </a:t>
            </a:r>
            <a:r>
              <a:rPr lang="en-US" sz="2200" b="1" dirty="0" err="1">
                <a:latin typeface="Times New Roman" pitchFamily="18" charset="0"/>
                <a:ea typeface="Times New Roman" pitchFamily="18" charset="0"/>
                <a:cs typeface="Times New Roman" pitchFamily="18" charset="0"/>
              </a:rPr>
              <a:t>tự</a:t>
            </a:r>
            <a:r>
              <a:rPr lang="en-US" sz="2200" b="1" dirty="0">
                <a:latin typeface="Times New Roman" pitchFamily="18" charset="0"/>
                <a:ea typeface="Times New Roman" pitchFamily="18" charset="0"/>
                <a:cs typeface="Times New Roman" pitchFamily="18" charset="0"/>
              </a:rPr>
              <a:t> </a:t>
            </a:r>
            <a:r>
              <a:rPr lang="en-US" sz="2200" b="1" dirty="0" err="1">
                <a:latin typeface="Times New Roman" pitchFamily="18" charset="0"/>
                <a:ea typeface="Times New Roman" pitchFamily="18" charset="0"/>
                <a:cs typeface="Times New Roman" pitchFamily="18" charset="0"/>
              </a:rPr>
              <a:t>nhiên</a:t>
            </a:r>
            <a:r>
              <a:rPr lang="en-US" sz="2200" b="1" dirty="0">
                <a:latin typeface="Times New Roman" pitchFamily="18" charset="0"/>
                <a:ea typeface="Times New Roman" pitchFamily="18" charset="0"/>
                <a:cs typeface="Times New Roman" pitchFamily="18" charset="0"/>
              </a:rPr>
              <a:t> </a:t>
            </a:r>
            <a:r>
              <a:rPr lang="en-US" sz="2200" b="1" dirty="0" err="1" smtClean="0">
                <a:latin typeface="Times New Roman" pitchFamily="18" charset="0"/>
                <a:ea typeface="Times New Roman" pitchFamily="18" charset="0"/>
                <a:cs typeface="Times New Roman" pitchFamily="18" charset="0"/>
              </a:rPr>
              <a:t>các</a:t>
            </a:r>
            <a:r>
              <a:rPr lang="en-US" sz="2200" b="1" dirty="0" smtClean="0">
                <a:latin typeface="Times New Roman" pitchFamily="18" charset="0"/>
                <a:ea typeface="Times New Roman" pitchFamily="18" charset="0"/>
                <a:cs typeface="Times New Roman" pitchFamily="18" charset="0"/>
              </a:rPr>
              <a:t> </a:t>
            </a:r>
            <a:r>
              <a:rPr lang="en-US" sz="2200" b="1" dirty="0" err="1" smtClean="0">
                <a:latin typeface="Times New Roman" pitchFamily="18" charset="0"/>
                <a:ea typeface="Times New Roman" pitchFamily="18" charset="0"/>
                <a:cs typeface="Times New Roman" pitchFamily="18" charset="0"/>
              </a:rPr>
              <a:t>châu</a:t>
            </a:r>
            <a:r>
              <a:rPr lang="en-US" sz="2200" b="1" dirty="0" smtClean="0">
                <a:latin typeface="Times New Roman" pitchFamily="18" charset="0"/>
                <a:ea typeface="Times New Roman" pitchFamily="18" charset="0"/>
                <a:cs typeface="Times New Roman" pitchFamily="18" charset="0"/>
              </a:rPr>
              <a:t> </a:t>
            </a:r>
            <a:r>
              <a:rPr lang="en-US" sz="2200" b="1" dirty="0" err="1" smtClean="0">
                <a:latin typeface="Times New Roman" pitchFamily="18" charset="0"/>
                <a:ea typeface="Times New Roman" pitchFamily="18" charset="0"/>
                <a:cs typeface="Times New Roman" pitchFamily="18" charset="0"/>
              </a:rPr>
              <a:t>lục</a:t>
            </a:r>
            <a:r>
              <a:rPr lang="en-US" sz="2200" b="1" dirty="0" smtClean="0">
                <a:latin typeface="Times New Roman" pitchFamily="18" charset="0"/>
                <a:ea typeface="Times New Roman" pitchFamily="18" charset="0"/>
                <a:cs typeface="Times New Roman" pitchFamily="18" charset="0"/>
              </a:rPr>
              <a:t> </a:t>
            </a:r>
            <a:r>
              <a:rPr lang="en-US" sz="2200" b="1" dirty="0" err="1" smtClean="0">
                <a:latin typeface="Times New Roman" pitchFamily="18" charset="0"/>
                <a:ea typeface="Times New Roman" pitchFamily="18" charset="0"/>
                <a:cs typeface="Times New Roman" pitchFamily="18" charset="0"/>
              </a:rPr>
              <a:t>năm</a:t>
            </a:r>
            <a:r>
              <a:rPr lang="en-US" sz="2200" b="1" dirty="0" smtClean="0">
                <a:latin typeface="Times New Roman" pitchFamily="18" charset="0"/>
                <a:ea typeface="Times New Roman" pitchFamily="18" charset="0"/>
                <a:cs typeface="Times New Roman" pitchFamily="18" charset="0"/>
              </a:rPr>
              <a:t> 2001 </a:t>
            </a:r>
            <a:endParaRPr lang="en-US" sz="2200" b="1" dirty="0">
              <a:latin typeface="Times New Roman" pitchFamily="18" charset="0"/>
              <a:ea typeface="Times New Roman" pitchFamily="18" charset="0"/>
              <a:cs typeface="Times New Roman" pitchFamily="18" charset="0"/>
            </a:endParaRPr>
          </a:p>
          <a:p>
            <a:pPr algn="just">
              <a:spcBef>
                <a:spcPct val="50000"/>
              </a:spcBef>
            </a:pPr>
            <a:endParaRPr lang="en-US" sz="2200" b="1" dirty="0">
              <a:latin typeface="Times New Roman" pitchFamily="18" charset="0"/>
              <a:ea typeface="Times New Roman" pitchFamily="18" charset="0"/>
              <a:cs typeface="Times New Roman" pitchFamily="18" charset="0"/>
            </a:endParaRPr>
          </a:p>
        </p:txBody>
      </p:sp>
      <p:sp>
        <p:nvSpPr>
          <p:cNvPr id="7" name="Text Box 6"/>
          <p:cNvSpPr txBox="1">
            <a:spLocks noChangeArrowheads="1"/>
          </p:cNvSpPr>
          <p:nvPr/>
        </p:nvSpPr>
        <p:spPr bwMode="auto">
          <a:xfrm>
            <a:off x="4724400" y="609600"/>
            <a:ext cx="44196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lvl="0" algn="just">
              <a:spcBef>
                <a:spcPct val="50000"/>
              </a:spcBef>
            </a:pPr>
            <a:r>
              <a:rPr lang="en-US" sz="2200" b="1" dirty="0" err="1">
                <a:latin typeface="Times New Roman" pitchFamily="18" charset="0"/>
              </a:rPr>
              <a:t>Bảng</a:t>
            </a:r>
            <a:r>
              <a:rPr lang="en-US" sz="2200" b="1" dirty="0">
                <a:latin typeface="Times New Roman" pitchFamily="18" charset="0"/>
              </a:rPr>
              <a:t> </a:t>
            </a:r>
            <a:r>
              <a:rPr lang="en-US" sz="2200" b="1" dirty="0" smtClean="0">
                <a:latin typeface="Times New Roman" pitchFamily="18" charset="0"/>
              </a:rPr>
              <a:t>2: </a:t>
            </a:r>
            <a:r>
              <a:rPr lang="en-US" sz="2200" b="1" dirty="0" err="1" smtClean="0">
                <a:latin typeface="Times New Roman" pitchFamily="18" charset="0"/>
              </a:rPr>
              <a:t>Tỉ</a:t>
            </a:r>
            <a:r>
              <a:rPr lang="en-US" sz="2200" b="1" dirty="0" smtClean="0">
                <a:latin typeface="Times New Roman" pitchFamily="18" charset="0"/>
              </a:rPr>
              <a:t> </a:t>
            </a:r>
            <a:r>
              <a:rPr lang="en-US" sz="2200" b="1" dirty="0" err="1" smtClean="0">
                <a:latin typeface="Times New Roman" pitchFamily="18" charset="0"/>
              </a:rPr>
              <a:t>lệ</a:t>
            </a:r>
            <a:r>
              <a:rPr lang="en-US" sz="2200" b="1" dirty="0" smtClean="0">
                <a:latin typeface="Times New Roman" pitchFamily="18" charset="0"/>
              </a:rPr>
              <a:t> </a:t>
            </a:r>
            <a:r>
              <a:rPr lang="en-US" sz="2200" b="1" dirty="0" err="1" smtClean="0">
                <a:latin typeface="Times New Roman" pitchFamily="18" charset="0"/>
              </a:rPr>
              <a:t>sinh</a:t>
            </a:r>
            <a:r>
              <a:rPr lang="en-US" sz="2200" b="1" dirty="0">
                <a:latin typeface="Times New Roman" pitchFamily="18" charset="0"/>
              </a:rPr>
              <a:t> </a:t>
            </a:r>
            <a:r>
              <a:rPr lang="en-US" sz="2200" b="1" dirty="0" err="1" smtClean="0">
                <a:latin typeface="Times New Roman" pitchFamily="18" charset="0"/>
              </a:rPr>
              <a:t>và</a:t>
            </a:r>
            <a:r>
              <a:rPr lang="en-US" sz="2200" b="1" dirty="0" smtClean="0">
                <a:latin typeface="Times New Roman" pitchFamily="18" charset="0"/>
              </a:rPr>
              <a:t> </a:t>
            </a:r>
            <a:r>
              <a:rPr lang="en-US" sz="2200" b="1" dirty="0" err="1" smtClean="0">
                <a:latin typeface="Times New Roman" pitchFamily="18" charset="0"/>
              </a:rPr>
              <a:t>tỉ</a:t>
            </a:r>
            <a:r>
              <a:rPr lang="en-US" sz="2200" b="1" dirty="0" smtClean="0">
                <a:latin typeface="Times New Roman" pitchFamily="18" charset="0"/>
              </a:rPr>
              <a:t> </a:t>
            </a:r>
            <a:r>
              <a:rPr lang="en-US" sz="2200" b="1" dirty="0" err="1" smtClean="0">
                <a:latin typeface="Times New Roman" pitchFamily="18" charset="0"/>
              </a:rPr>
              <a:t>lệ</a:t>
            </a:r>
            <a:r>
              <a:rPr lang="en-US" sz="2200" b="1" dirty="0" smtClean="0">
                <a:latin typeface="Times New Roman" pitchFamily="18" charset="0"/>
              </a:rPr>
              <a:t> </a:t>
            </a:r>
            <a:r>
              <a:rPr lang="en-US" sz="2200" b="1" dirty="0" err="1" smtClean="0">
                <a:latin typeface="Times New Roman" pitchFamily="18" charset="0"/>
              </a:rPr>
              <a:t>tử</a:t>
            </a:r>
            <a:r>
              <a:rPr lang="en-US" sz="2200" b="1" dirty="0" smtClean="0">
                <a:latin typeface="Times New Roman" pitchFamily="18" charset="0"/>
              </a:rPr>
              <a:t> </a:t>
            </a:r>
            <a:r>
              <a:rPr lang="en-US" sz="2200" b="1" dirty="0" err="1" smtClean="0">
                <a:latin typeface="Times New Roman" pitchFamily="18" charset="0"/>
              </a:rPr>
              <a:t>của</a:t>
            </a:r>
            <a:r>
              <a:rPr lang="en-US" sz="2200" b="1" dirty="0" smtClean="0">
                <a:latin typeface="Times New Roman" pitchFamily="18" charset="0"/>
              </a:rPr>
              <a:t> </a:t>
            </a:r>
            <a:r>
              <a:rPr lang="en-US" sz="2200" b="1" dirty="0" err="1" smtClean="0">
                <a:latin typeface="Times New Roman" pitchFamily="18" charset="0"/>
                <a:ea typeface="Times New Roman" pitchFamily="18" charset="0"/>
                <a:cs typeface="Times New Roman" pitchFamily="18" charset="0"/>
              </a:rPr>
              <a:t>một</a:t>
            </a:r>
            <a:r>
              <a:rPr lang="en-US" sz="2200" b="1" dirty="0" smtClean="0">
                <a:latin typeface="Times New Roman" pitchFamily="18" charset="0"/>
                <a:ea typeface="Times New Roman" pitchFamily="18" charset="0"/>
                <a:cs typeface="Times New Roman" pitchFamily="18" charset="0"/>
              </a:rPr>
              <a:t> </a:t>
            </a:r>
            <a:r>
              <a:rPr lang="en-US" sz="2200" b="1" dirty="0" err="1" smtClean="0">
                <a:latin typeface="Times New Roman" pitchFamily="18" charset="0"/>
                <a:ea typeface="Times New Roman" pitchFamily="18" charset="0"/>
                <a:cs typeface="Times New Roman" pitchFamily="18" charset="0"/>
              </a:rPr>
              <a:t>số</a:t>
            </a:r>
            <a:r>
              <a:rPr lang="en-US" sz="2200" b="1" dirty="0" smtClean="0">
                <a:latin typeface="Times New Roman" pitchFamily="18" charset="0"/>
                <a:ea typeface="Times New Roman" pitchFamily="18" charset="0"/>
                <a:cs typeface="Times New Roman" pitchFamily="18" charset="0"/>
              </a:rPr>
              <a:t> </a:t>
            </a:r>
            <a:r>
              <a:rPr lang="en-US" sz="2200" b="1" dirty="0" err="1" smtClean="0">
                <a:latin typeface="Times New Roman" pitchFamily="18" charset="0"/>
                <a:ea typeface="Times New Roman" pitchFamily="18" charset="0"/>
                <a:cs typeface="Times New Roman" pitchFamily="18" charset="0"/>
              </a:rPr>
              <a:t>quốc</a:t>
            </a:r>
            <a:r>
              <a:rPr lang="en-US" sz="2200" b="1" dirty="0" smtClean="0">
                <a:latin typeface="Times New Roman" pitchFamily="18" charset="0"/>
                <a:ea typeface="Times New Roman" pitchFamily="18" charset="0"/>
                <a:cs typeface="Times New Roman" pitchFamily="18" charset="0"/>
              </a:rPr>
              <a:t> </a:t>
            </a:r>
            <a:r>
              <a:rPr lang="en-US" sz="2200" b="1" dirty="0" err="1" smtClean="0">
                <a:latin typeface="Times New Roman" pitchFamily="18" charset="0"/>
                <a:ea typeface="Times New Roman" pitchFamily="18" charset="0"/>
                <a:cs typeface="Times New Roman" pitchFamily="18" charset="0"/>
              </a:rPr>
              <a:t>gia</a:t>
            </a:r>
            <a:r>
              <a:rPr lang="en-US" sz="2200" b="1" dirty="0" smtClean="0">
                <a:latin typeface="Times New Roman" pitchFamily="18" charset="0"/>
                <a:ea typeface="Times New Roman" pitchFamily="18" charset="0"/>
                <a:cs typeface="Times New Roman" pitchFamily="18" charset="0"/>
              </a:rPr>
              <a:t> </a:t>
            </a:r>
            <a:r>
              <a:rPr lang="en-US" sz="2200" b="1" dirty="0" err="1" smtClean="0">
                <a:latin typeface="Times New Roman" pitchFamily="18" charset="0"/>
                <a:ea typeface="Times New Roman" pitchFamily="18" charset="0"/>
                <a:cs typeface="Times New Roman" pitchFamily="18" charset="0"/>
              </a:rPr>
              <a:t>châu</a:t>
            </a:r>
            <a:r>
              <a:rPr lang="en-US" sz="2200" b="1" dirty="0" smtClean="0">
                <a:latin typeface="Times New Roman" pitchFamily="18" charset="0"/>
                <a:ea typeface="Times New Roman" pitchFamily="18" charset="0"/>
                <a:cs typeface="Times New Roman" pitchFamily="18" charset="0"/>
              </a:rPr>
              <a:t> Phi </a:t>
            </a:r>
            <a:r>
              <a:rPr lang="en-US" sz="2200" b="1" dirty="0" err="1" smtClean="0">
                <a:latin typeface="Times New Roman" pitchFamily="18" charset="0"/>
                <a:ea typeface="Times New Roman" pitchFamily="18" charset="0"/>
                <a:cs typeface="Times New Roman" pitchFamily="18" charset="0"/>
              </a:rPr>
              <a:t>năm</a:t>
            </a:r>
            <a:r>
              <a:rPr lang="en-US" sz="2200" b="1" dirty="0" smtClean="0">
                <a:latin typeface="Times New Roman" pitchFamily="18" charset="0"/>
                <a:ea typeface="Times New Roman" pitchFamily="18" charset="0"/>
                <a:cs typeface="Times New Roman" pitchFamily="18" charset="0"/>
              </a:rPr>
              <a:t> 2001</a:t>
            </a:r>
            <a:endParaRPr lang="en-US" sz="2200" b="1" dirty="0">
              <a:latin typeface="Times New Roman" pitchFamily="18" charset="0"/>
              <a:ea typeface="Times New Roman" pitchFamily="18" charset="0"/>
              <a:cs typeface="Times New Roman" pitchFamily="18" charset="0"/>
            </a:endParaRPr>
          </a:p>
          <a:p>
            <a:pPr algn="l">
              <a:spcBef>
                <a:spcPct val="50000"/>
              </a:spcBef>
            </a:pPr>
            <a:endParaRPr lang="en-US" sz="2200" b="1" dirty="0">
              <a:latin typeface="Times New Roman" pitchFamily="18" charset="0"/>
              <a:ea typeface="Times New Roman" pitchFamily="18" charset="0"/>
              <a:cs typeface="Times New Roman" pitchFamily="18" charset="0"/>
            </a:endParaRPr>
          </a:p>
        </p:txBody>
      </p:sp>
      <p:sp>
        <p:nvSpPr>
          <p:cNvPr id="8" name="TextBox 7"/>
          <p:cNvSpPr txBox="1">
            <a:spLocks noChangeArrowheads="1"/>
          </p:cNvSpPr>
          <p:nvPr/>
        </p:nvSpPr>
        <p:spPr bwMode="auto">
          <a:xfrm>
            <a:off x="457201" y="4766608"/>
            <a:ext cx="87629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just"/>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Dựa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vào</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liệu</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bảng</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1, </a:t>
            </a:r>
            <a:r>
              <a:rPr lang="en-US" sz="2400" dirty="0" err="1" smtClean="0">
                <a:solidFill>
                  <a:srgbClr val="FF0000"/>
                </a:solidFill>
                <a:latin typeface="Times New Roman" pitchFamily="18" charset="0"/>
                <a:cs typeface="Times New Roman" pitchFamily="18" charset="0"/>
              </a:rPr>
              <a:t>giải</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thích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vì</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sao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Châu</a:t>
            </a:r>
            <a:r>
              <a:rPr lang="en-US" sz="2400" dirty="0" smtClean="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Phi </a:t>
            </a:r>
            <a:r>
              <a:rPr lang="en-US" sz="2400" dirty="0" err="1">
                <a:solidFill>
                  <a:srgbClr val="FF0000"/>
                </a:solidFill>
                <a:latin typeface="Times New Roman" pitchFamily="18" charset="0"/>
                <a:cs typeface="Times New Roman" pitchFamily="18" charset="0"/>
              </a:rPr>
              <a:t>đông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dân</a:t>
            </a:r>
            <a:r>
              <a:rPr lang="en-US" sz="2400" dirty="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a:p>
            <a:pPr algn="just"/>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Với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tỉ</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lệ</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tăng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tự</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nhiên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của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châu</a:t>
            </a:r>
            <a:r>
              <a:rPr lang="en-US" sz="2400" dirty="0" smtClean="0">
                <a:solidFill>
                  <a:srgbClr val="FF0000"/>
                </a:solidFill>
                <a:latin typeface="Times New Roman" pitchFamily="18" charset="0"/>
                <a:cs typeface="Times New Roman" pitchFamily="18" charset="0"/>
              </a:rPr>
              <a:t> Phi </a:t>
            </a:r>
            <a:r>
              <a:rPr lang="en-US" sz="2400" dirty="0" err="1" smtClean="0">
                <a:solidFill>
                  <a:srgbClr val="FF0000"/>
                </a:solidFill>
                <a:latin typeface="Times New Roman" pitchFamily="18" charset="0"/>
                <a:cs typeface="Times New Roman" pitchFamily="18" charset="0"/>
              </a:rPr>
              <a:t>là</a:t>
            </a:r>
            <a:r>
              <a:rPr lang="en-US" sz="2400" dirty="0" smtClean="0">
                <a:solidFill>
                  <a:srgbClr val="FF0000"/>
                </a:solidFill>
                <a:latin typeface="Times New Roman" pitchFamily="18" charset="0"/>
                <a:cs typeface="Times New Roman" pitchFamily="18" charset="0"/>
              </a:rPr>
              <a:t> 2,4% </a:t>
            </a:r>
            <a:r>
              <a:rPr lang="en-US" sz="2400" dirty="0" err="1" smtClean="0">
                <a:solidFill>
                  <a:srgbClr val="FF0000"/>
                </a:solidFill>
                <a:latin typeface="Times New Roman" pitchFamily="18" charset="0"/>
                <a:cs typeface="Times New Roman" pitchFamily="18" charset="0"/>
              </a:rPr>
              <a:t>thì</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điều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gì</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sẽ</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xảy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ra</a:t>
            </a:r>
            <a:r>
              <a:rPr lang="en-US" sz="2400" dirty="0" smtClean="0">
                <a:solidFill>
                  <a:srgbClr val="FF0000"/>
                </a:solidFill>
                <a:latin typeface="Times New Roman" pitchFamily="18" charset="0"/>
                <a:cs typeface="Times New Roman" pitchFamily="18" charset="0"/>
              </a:rPr>
              <a:t>?</a:t>
            </a:r>
          </a:p>
          <a:p>
            <a:pPr algn="just"/>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Dựa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số</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liệu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bảng</a:t>
            </a:r>
            <a:r>
              <a:rPr lang="en-US" sz="2400" dirty="0" smtClean="0">
                <a:solidFill>
                  <a:srgbClr val="FF0000"/>
                </a:solidFill>
                <a:latin typeface="Times New Roman" pitchFamily="18" charset="0"/>
                <a:cs typeface="Times New Roman" pitchFamily="18" charset="0"/>
              </a:rPr>
              <a:t> 2, </a:t>
            </a:r>
            <a:r>
              <a:rPr lang="en-US" sz="2400" dirty="0" err="1" smtClean="0">
                <a:solidFill>
                  <a:srgbClr val="FF0000"/>
                </a:solidFill>
                <a:latin typeface="Times New Roman" pitchFamily="18" charset="0"/>
                <a:cs typeface="Times New Roman" pitchFamily="18" charset="0"/>
              </a:rPr>
              <a:t>giải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thích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tại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sao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Châu</a:t>
            </a:r>
            <a:r>
              <a:rPr lang="en-US" sz="2400" dirty="0" smtClean="0">
                <a:solidFill>
                  <a:srgbClr val="FF0000"/>
                </a:solidFill>
                <a:latin typeface="Times New Roman" pitchFamily="18" charset="0"/>
                <a:cs typeface="Times New Roman" pitchFamily="18" charset="0"/>
              </a:rPr>
              <a:t> Phi </a:t>
            </a:r>
            <a:r>
              <a:rPr lang="en-US" sz="2400" dirty="0" err="1" smtClean="0">
                <a:solidFill>
                  <a:srgbClr val="FF0000"/>
                </a:solidFill>
                <a:latin typeface="Times New Roman" pitchFamily="18" charset="0"/>
                <a:cs typeface="Times New Roman" pitchFamily="18" charset="0"/>
              </a:rPr>
              <a:t>có</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tỉ</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lệ</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tăng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tự</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nhiên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cao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nhất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thế</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giới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nhưng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chưa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phải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châu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lục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đông</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dân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nhất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thế</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giới</a:t>
            </a:r>
            <a:r>
              <a:rPr lang="en-US"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2" name="Oval 1"/>
          <p:cNvSpPr/>
          <p:nvPr/>
        </p:nvSpPr>
        <p:spPr>
          <a:xfrm>
            <a:off x="3048000" y="38100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648575" y="1249824"/>
            <a:ext cx="1038225" cy="35152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 y="5113060"/>
            <a:ext cx="508794" cy="136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500" fill="hold"/>
                                        <p:tgtEl>
                                          <p:spTgt spid="9218"/>
                                        </p:tgtEl>
                                        <p:attrNameLst>
                                          <p:attrName>ppt_w</p:attrName>
                                        </p:attrNameLst>
                                      </p:cBhvr>
                                      <p:tavLst>
                                        <p:tav tm="0">
                                          <p:val>
                                            <p:fltVal val="0"/>
                                          </p:val>
                                        </p:tav>
                                        <p:tav tm="100000">
                                          <p:val>
                                            <p:strVal val="#ppt_w"/>
                                          </p:val>
                                        </p:tav>
                                      </p:tavLst>
                                    </p:anim>
                                    <p:anim calcmode="lin" valueType="num">
                                      <p:cBhvr>
                                        <p:cTn id="13" dur="500" fill="hold"/>
                                        <p:tgtEl>
                                          <p:spTgt spid="9218"/>
                                        </p:tgtEl>
                                        <p:attrNameLst>
                                          <p:attrName>ppt_h</p:attrName>
                                        </p:attrNameLst>
                                      </p:cBhvr>
                                      <p:tavLst>
                                        <p:tav tm="0">
                                          <p:val>
                                            <p:fltVal val="0"/>
                                          </p:val>
                                        </p:tav>
                                        <p:tav tm="100000">
                                          <p:val>
                                            <p:strVal val="#ppt_h"/>
                                          </p:val>
                                        </p:tav>
                                      </p:tavLst>
                                    </p:anim>
                                    <p:animEffect transition="in" filter="fade">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hidden"/>
                                      </p:to>
                                    </p:set>
                                  </p:childTnLst>
                                </p:cTn>
                              </p:par>
                            </p:childTnLst>
                          </p:cTn>
                        </p:par>
                        <p:par>
                          <p:cTn id="26" fill="hold">
                            <p:stCondLst>
                              <p:cond delay="0"/>
                            </p:stCondLst>
                            <p:childTnLst>
                              <p:par>
                                <p:cTn id="27" presetID="53" presetClass="entr" presetSubtype="16" fill="hold" nodeType="after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p:cTn id="29"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hidden"/>
                                      </p:to>
                                    </p:set>
                                  </p:childTnLst>
                                </p:cTn>
                              </p:par>
                              <p:par>
                                <p:cTn id="36" presetID="53" presetClass="entr" presetSubtype="16" fill="hold"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calcmode="lin" valueType="num">
                                      <p:cBhvr>
                                        <p:cTn id="3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5" name="Text Box 6"/>
          <p:cNvSpPr txBox="1">
            <a:spLocks noChangeArrowheads="1"/>
          </p:cNvSpPr>
          <p:nvPr/>
        </p:nvSpPr>
        <p:spPr bwMode="auto">
          <a:xfrm>
            <a:off x="0" y="587375"/>
            <a:ext cx="4495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just">
              <a:spcBef>
                <a:spcPct val="50000"/>
              </a:spcBef>
            </a:pPr>
            <a:r>
              <a:rPr lang="en-US" sz="1800" b="1" dirty="0" err="1">
                <a:latin typeface="Times New Roman" pitchFamily="18" charset="0"/>
                <a:cs typeface="Times New Roman" pitchFamily="18" charset="0"/>
              </a:rPr>
              <a:t>Tỉ</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lệ</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gia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tăng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tự</a:t>
            </a:r>
            <a:r>
              <a:rPr lang="en-US" sz="1800" b="1" dirty="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nhiên</a:t>
            </a:r>
            <a:r>
              <a:rPr lang="en-US" sz="1800" b="1" dirty="0" smtClean="0">
                <a:latin typeface="Times New Roman" pitchFamily="18" charset="0"/>
                <a:cs typeface="Times New Roman" pitchFamily="18" charset="0"/>
              </a:rPr>
              <a:t> </a:t>
            </a:r>
            <a:r>
              <a:rPr lang="en-US" sz="1800" b="1" dirty="0" err="1" smtClean="0">
                <a:latin typeface="Times New Roman" pitchFamily="18" charset="0"/>
              </a:rPr>
              <a:t>của</a:t>
            </a:r>
            <a:r>
              <a:rPr lang="en-US" sz="1800" b="1" dirty="0" smtClean="0">
                <a:latin typeface="Times New Roman" pitchFamily="18" charset="0"/>
              </a:rPr>
              <a:t> </a:t>
            </a:r>
            <a:r>
              <a:rPr lang="en-US" sz="1800" b="1" dirty="0" err="1">
                <a:latin typeface="Times New Roman" pitchFamily="18" charset="0"/>
              </a:rPr>
              <a:t>một</a:t>
            </a:r>
            <a:r>
              <a:rPr lang="en-US" sz="1800" b="1" dirty="0">
                <a:latin typeface="Times New Roman" pitchFamily="18" charset="0"/>
              </a:rPr>
              <a:t> </a:t>
            </a:r>
            <a:r>
              <a:rPr lang="en-US" sz="1800" b="1" dirty="0" err="1">
                <a:latin typeface="Times New Roman" pitchFamily="18" charset="0"/>
              </a:rPr>
              <a:t>số</a:t>
            </a:r>
            <a:r>
              <a:rPr lang="en-US" sz="1800" b="1" dirty="0">
                <a:latin typeface="Times New Roman" pitchFamily="18" charset="0"/>
              </a:rPr>
              <a:t> </a:t>
            </a:r>
            <a:r>
              <a:rPr lang="en-US" sz="1800" b="1" dirty="0" err="1">
                <a:latin typeface="Times New Roman" pitchFamily="18" charset="0"/>
              </a:rPr>
              <a:t>quốc</a:t>
            </a:r>
            <a:r>
              <a:rPr lang="en-US" sz="1800" b="1" dirty="0">
                <a:latin typeface="Times New Roman" pitchFamily="18" charset="0"/>
              </a:rPr>
              <a:t> </a:t>
            </a:r>
            <a:r>
              <a:rPr lang="en-US" sz="1800" b="1" dirty="0" err="1">
                <a:latin typeface="Times New Roman" pitchFamily="18" charset="0"/>
              </a:rPr>
              <a:t>gia</a:t>
            </a:r>
            <a:r>
              <a:rPr lang="en-US" sz="1800" b="1" dirty="0">
                <a:latin typeface="Times New Roman" pitchFamily="18" charset="0"/>
              </a:rPr>
              <a:t> </a:t>
            </a:r>
          </a:p>
          <a:p>
            <a:pPr algn="just">
              <a:spcBef>
                <a:spcPct val="50000"/>
              </a:spcBef>
            </a:pPr>
            <a:r>
              <a:rPr lang="en-US" sz="1800" b="1" dirty="0">
                <a:latin typeface="Times New Roman" pitchFamily="18" charset="0"/>
              </a:rPr>
              <a:t>ở </a:t>
            </a:r>
            <a:r>
              <a:rPr lang="en-US" sz="1800" b="1" dirty="0" err="1">
                <a:latin typeface="Times New Roman" pitchFamily="18" charset="0"/>
              </a:rPr>
              <a:t>châu</a:t>
            </a:r>
            <a:r>
              <a:rPr lang="en-US" sz="1800" b="1" dirty="0">
                <a:latin typeface="Times New Roman" pitchFamily="18" charset="0"/>
              </a:rPr>
              <a:t> Phi </a:t>
            </a:r>
            <a:r>
              <a:rPr lang="en-US" sz="1800" b="1" dirty="0" err="1">
                <a:latin typeface="Times New Roman" pitchFamily="18" charset="0"/>
              </a:rPr>
              <a:t>năm</a:t>
            </a:r>
            <a:r>
              <a:rPr lang="en-US" sz="1800" b="1" dirty="0">
                <a:latin typeface="Times New Roman" pitchFamily="18" charset="0"/>
              </a:rPr>
              <a:t> 2001</a:t>
            </a:r>
            <a:endParaRPr lang="en-US" sz="1800" b="1" dirty="0">
              <a:latin typeface="Times New Roman" pitchFamily="18" charset="0"/>
              <a:ea typeface="Times New Roman" pitchFamily="18" charset="0"/>
              <a:cs typeface="Times New Roman" pitchFamily="18" charset="0"/>
            </a:endParaRPr>
          </a:p>
        </p:txBody>
      </p:sp>
      <p:sp>
        <p:nvSpPr>
          <p:cNvPr id="6" name="TextBox 5"/>
          <p:cNvSpPr txBox="1">
            <a:spLocks noChangeArrowheads="1"/>
          </p:cNvSpPr>
          <p:nvPr/>
        </p:nvSpPr>
        <p:spPr bwMode="auto">
          <a:xfrm>
            <a:off x="-9526" y="4502150"/>
            <a:ext cx="43529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pPr algn="l"/>
            <a:r>
              <a:rPr lang="en-US" sz="1800" b="1" dirty="0" err="1" smtClean="0"/>
              <a:t>Dựa</a:t>
            </a:r>
            <a:r>
              <a:rPr lang="en-US" sz="1800" b="1" dirty="0" smtClean="0"/>
              <a:t> </a:t>
            </a:r>
            <a:r>
              <a:rPr lang="en-US" sz="1800" b="1" dirty="0" err="1" smtClean="0"/>
              <a:t>vào</a:t>
            </a:r>
            <a:r>
              <a:rPr lang="en-US" sz="1800" b="1" dirty="0" smtClean="0"/>
              <a:t> </a:t>
            </a:r>
            <a:r>
              <a:rPr lang="en-US" sz="1800" b="1" dirty="0" err="1"/>
              <a:t>bảng</a:t>
            </a:r>
            <a:r>
              <a:rPr lang="en-US" sz="1800" b="1" dirty="0"/>
              <a:t> </a:t>
            </a:r>
            <a:r>
              <a:rPr lang="en-US" sz="1800" b="1" dirty="0" err="1"/>
              <a:t>số</a:t>
            </a:r>
            <a:r>
              <a:rPr lang="en-US" sz="1800" b="1" dirty="0"/>
              <a:t> </a:t>
            </a:r>
            <a:r>
              <a:rPr lang="en-US" sz="1800" b="1" dirty="0" err="1" smtClean="0"/>
              <a:t>liệu</a:t>
            </a:r>
            <a:r>
              <a:rPr lang="en-US" sz="1800" b="1" dirty="0" smtClean="0"/>
              <a:t> </a:t>
            </a:r>
            <a:r>
              <a:rPr lang="en-US" sz="1800" b="1" dirty="0" err="1" smtClean="0"/>
              <a:t>và</a:t>
            </a:r>
            <a:r>
              <a:rPr lang="en-US" sz="1800" b="1" dirty="0" smtClean="0"/>
              <a:t> </a:t>
            </a:r>
            <a:r>
              <a:rPr lang="en-US" sz="1800" b="1" dirty="0" err="1" smtClean="0"/>
              <a:t>lược</a:t>
            </a:r>
            <a:r>
              <a:rPr lang="en-US" sz="1800" b="1" dirty="0" smtClean="0"/>
              <a:t> </a:t>
            </a:r>
            <a:r>
              <a:rPr lang="en-US" sz="1800" b="1" dirty="0" err="1" smtClean="0"/>
              <a:t>đồ</a:t>
            </a:r>
            <a:r>
              <a:rPr lang="en-US" sz="1800" b="1" dirty="0" smtClean="0"/>
              <a:t> </a:t>
            </a:r>
            <a:r>
              <a:rPr lang="en-US" sz="1800" b="1" dirty="0" err="1"/>
              <a:t>em</a:t>
            </a:r>
            <a:r>
              <a:rPr lang="en-US" sz="1800" b="1" dirty="0"/>
              <a:t> </a:t>
            </a:r>
            <a:r>
              <a:rPr lang="en-US" sz="1800" b="1" dirty="0" err="1"/>
              <a:t>hãy</a:t>
            </a:r>
            <a:r>
              <a:rPr lang="en-US" sz="1800" b="1" dirty="0"/>
              <a:t> </a:t>
            </a:r>
            <a:r>
              <a:rPr lang="en-US" sz="1800" b="1" dirty="0" err="1"/>
              <a:t>cho</a:t>
            </a:r>
            <a:r>
              <a:rPr lang="en-US" sz="1800" b="1" dirty="0"/>
              <a:t> </a:t>
            </a:r>
            <a:r>
              <a:rPr lang="en-US" sz="1800" b="1" dirty="0" err="1"/>
              <a:t>biết</a:t>
            </a:r>
            <a:r>
              <a:rPr lang="en-US" sz="1800" b="1" dirty="0"/>
              <a:t>:</a:t>
            </a:r>
          </a:p>
          <a:p>
            <a:pPr algn="just"/>
            <a:r>
              <a:rPr lang="en-US" sz="1800" dirty="0">
                <a:solidFill>
                  <a:srgbClr val="FF0000"/>
                </a:solidFill>
              </a:rPr>
              <a:t>- </a:t>
            </a:r>
            <a:r>
              <a:rPr lang="en-US" sz="1800" dirty="0" err="1">
                <a:solidFill>
                  <a:srgbClr val="FF0000"/>
                </a:solidFill>
              </a:rPr>
              <a:t>Những</a:t>
            </a:r>
            <a:r>
              <a:rPr lang="en-US" sz="1800" dirty="0">
                <a:solidFill>
                  <a:srgbClr val="FF0000"/>
                </a:solidFill>
              </a:rPr>
              <a:t> </a:t>
            </a:r>
            <a:r>
              <a:rPr lang="en-US" sz="1800" dirty="0" err="1">
                <a:solidFill>
                  <a:srgbClr val="FF0000"/>
                </a:solidFill>
              </a:rPr>
              <a:t>quốc</a:t>
            </a:r>
            <a:r>
              <a:rPr lang="en-US" sz="1800" dirty="0">
                <a:solidFill>
                  <a:srgbClr val="FF0000"/>
                </a:solidFill>
              </a:rPr>
              <a:t> </a:t>
            </a:r>
            <a:r>
              <a:rPr lang="en-US" sz="1800" dirty="0" err="1">
                <a:solidFill>
                  <a:srgbClr val="FF0000"/>
                </a:solidFill>
              </a:rPr>
              <a:t>gia</a:t>
            </a:r>
            <a:r>
              <a:rPr lang="en-US" sz="1800" dirty="0">
                <a:solidFill>
                  <a:srgbClr val="FF0000"/>
                </a:solidFill>
              </a:rPr>
              <a:t> </a:t>
            </a:r>
            <a:r>
              <a:rPr lang="en-US" sz="1800" dirty="0" err="1">
                <a:solidFill>
                  <a:srgbClr val="FF0000"/>
                </a:solidFill>
              </a:rPr>
              <a:t>có</a:t>
            </a:r>
            <a:r>
              <a:rPr lang="en-US" sz="1800" dirty="0">
                <a:solidFill>
                  <a:srgbClr val="FF0000"/>
                </a:solidFill>
              </a:rPr>
              <a:t> </a:t>
            </a:r>
            <a:r>
              <a:rPr lang="en-US" sz="1800" b="1" dirty="0" err="1">
                <a:solidFill>
                  <a:srgbClr val="0000FF"/>
                </a:solidFill>
              </a:rPr>
              <a:t>tỉ</a:t>
            </a:r>
            <a:r>
              <a:rPr lang="en-US" sz="1800" b="1" dirty="0">
                <a:solidFill>
                  <a:srgbClr val="0000FF"/>
                </a:solidFill>
              </a:rPr>
              <a:t> </a:t>
            </a:r>
            <a:r>
              <a:rPr lang="en-US" sz="1800" b="1" dirty="0" err="1">
                <a:solidFill>
                  <a:srgbClr val="0000FF"/>
                </a:solidFill>
              </a:rPr>
              <a:t>lệ</a:t>
            </a:r>
            <a:r>
              <a:rPr lang="en-US" sz="1800" b="1" dirty="0">
                <a:solidFill>
                  <a:srgbClr val="0000FF"/>
                </a:solidFill>
              </a:rPr>
              <a:t> </a:t>
            </a:r>
            <a:r>
              <a:rPr lang="en-US" sz="1800" b="1" dirty="0" err="1">
                <a:solidFill>
                  <a:srgbClr val="0000FF"/>
                </a:solidFill>
              </a:rPr>
              <a:t>gia</a:t>
            </a:r>
            <a:r>
              <a:rPr lang="en-US" sz="1800" b="1" dirty="0">
                <a:solidFill>
                  <a:srgbClr val="0000FF"/>
                </a:solidFill>
              </a:rPr>
              <a:t> </a:t>
            </a:r>
            <a:r>
              <a:rPr lang="en-US" sz="1800" b="1" dirty="0" err="1">
                <a:solidFill>
                  <a:srgbClr val="0000FF"/>
                </a:solidFill>
              </a:rPr>
              <a:t>tăng</a:t>
            </a:r>
            <a:r>
              <a:rPr lang="en-US" sz="1800" b="1" dirty="0">
                <a:solidFill>
                  <a:srgbClr val="0000FF"/>
                </a:solidFill>
              </a:rPr>
              <a:t> </a:t>
            </a:r>
            <a:r>
              <a:rPr lang="en-US" sz="1800" b="1" dirty="0" err="1">
                <a:solidFill>
                  <a:srgbClr val="0000FF"/>
                </a:solidFill>
              </a:rPr>
              <a:t>tự</a:t>
            </a:r>
            <a:r>
              <a:rPr lang="en-US" sz="1800" b="1" dirty="0">
                <a:solidFill>
                  <a:srgbClr val="0000FF"/>
                </a:solidFill>
              </a:rPr>
              <a:t> </a:t>
            </a:r>
            <a:r>
              <a:rPr lang="en-US" sz="1800" b="1" dirty="0" err="1">
                <a:solidFill>
                  <a:srgbClr val="0000FF"/>
                </a:solidFill>
              </a:rPr>
              <a:t>nhiên</a:t>
            </a:r>
            <a:r>
              <a:rPr lang="en-US" sz="1800" b="1" dirty="0">
                <a:solidFill>
                  <a:srgbClr val="0000FF"/>
                </a:solidFill>
              </a:rPr>
              <a:t> </a:t>
            </a:r>
            <a:r>
              <a:rPr lang="en-US" sz="1800" b="1" dirty="0" err="1">
                <a:solidFill>
                  <a:srgbClr val="0000FF"/>
                </a:solidFill>
              </a:rPr>
              <a:t>cao</a:t>
            </a:r>
            <a:r>
              <a:rPr lang="en-US" sz="1800" b="1" dirty="0">
                <a:solidFill>
                  <a:srgbClr val="0000FF"/>
                </a:solidFill>
              </a:rPr>
              <a:t> </a:t>
            </a:r>
            <a:r>
              <a:rPr lang="en-US" sz="1800" b="1" dirty="0" err="1">
                <a:solidFill>
                  <a:srgbClr val="0000FF"/>
                </a:solidFill>
              </a:rPr>
              <a:t>hơn</a:t>
            </a:r>
            <a:r>
              <a:rPr lang="en-US" sz="1800" b="1" dirty="0">
                <a:solidFill>
                  <a:srgbClr val="0000FF"/>
                </a:solidFill>
              </a:rPr>
              <a:t> </a:t>
            </a:r>
            <a:r>
              <a:rPr lang="en-US" sz="1800" b="1" dirty="0" err="1">
                <a:solidFill>
                  <a:srgbClr val="0000FF"/>
                </a:solidFill>
              </a:rPr>
              <a:t>mức</a:t>
            </a:r>
            <a:r>
              <a:rPr lang="en-US" sz="1800" b="1" dirty="0">
                <a:solidFill>
                  <a:srgbClr val="0000FF"/>
                </a:solidFill>
              </a:rPr>
              <a:t> TB </a:t>
            </a:r>
            <a:r>
              <a:rPr lang="en-US" sz="1800" dirty="0">
                <a:solidFill>
                  <a:srgbClr val="FF0000"/>
                </a:solidFill>
              </a:rPr>
              <a:t>(2.4%) </a:t>
            </a:r>
            <a:r>
              <a:rPr lang="en-US" sz="1800" dirty="0" err="1">
                <a:solidFill>
                  <a:srgbClr val="FF0000"/>
                </a:solidFill>
              </a:rPr>
              <a:t>của</a:t>
            </a:r>
            <a:r>
              <a:rPr lang="en-US" sz="1800" dirty="0">
                <a:solidFill>
                  <a:srgbClr val="FF0000"/>
                </a:solidFill>
              </a:rPr>
              <a:t> </a:t>
            </a:r>
            <a:r>
              <a:rPr lang="en-US" sz="1800" dirty="0" err="1">
                <a:solidFill>
                  <a:srgbClr val="FF0000"/>
                </a:solidFill>
              </a:rPr>
              <a:t>Châu</a:t>
            </a:r>
            <a:r>
              <a:rPr lang="en-US" sz="1800" dirty="0">
                <a:solidFill>
                  <a:srgbClr val="FF0000"/>
                </a:solidFill>
              </a:rPr>
              <a:t> Phi? </a:t>
            </a:r>
            <a:r>
              <a:rPr lang="en-US" sz="1800" dirty="0" err="1">
                <a:solidFill>
                  <a:srgbClr val="FF0000"/>
                </a:solidFill>
              </a:rPr>
              <a:t>Phân</a:t>
            </a:r>
            <a:r>
              <a:rPr lang="en-US" sz="1800" dirty="0">
                <a:solidFill>
                  <a:srgbClr val="FF0000"/>
                </a:solidFill>
              </a:rPr>
              <a:t> </a:t>
            </a:r>
            <a:r>
              <a:rPr lang="en-US" sz="1800" dirty="0" err="1">
                <a:solidFill>
                  <a:srgbClr val="FF0000"/>
                </a:solidFill>
              </a:rPr>
              <a:t>bố</a:t>
            </a:r>
            <a:r>
              <a:rPr lang="en-US" sz="1800" dirty="0">
                <a:solidFill>
                  <a:srgbClr val="FF0000"/>
                </a:solidFill>
              </a:rPr>
              <a:t> ở </a:t>
            </a:r>
            <a:r>
              <a:rPr lang="en-US" sz="1800" dirty="0" err="1" smtClean="0">
                <a:solidFill>
                  <a:srgbClr val="FF0000"/>
                </a:solidFill>
              </a:rPr>
              <a:t>khu</a:t>
            </a:r>
            <a:r>
              <a:rPr lang="en-US" sz="1800" dirty="0" smtClean="0">
                <a:solidFill>
                  <a:srgbClr val="FF0000"/>
                </a:solidFill>
              </a:rPr>
              <a:t> </a:t>
            </a:r>
            <a:r>
              <a:rPr lang="en-US" sz="1800" dirty="0" err="1" smtClean="0">
                <a:solidFill>
                  <a:srgbClr val="FF0000"/>
                </a:solidFill>
              </a:rPr>
              <a:t>vực</a:t>
            </a:r>
            <a:r>
              <a:rPr lang="en-US" sz="1800" dirty="0" smtClean="0">
                <a:solidFill>
                  <a:srgbClr val="FF0000"/>
                </a:solidFill>
              </a:rPr>
              <a:t> </a:t>
            </a:r>
            <a:r>
              <a:rPr lang="en-US" sz="1800" dirty="0" err="1" smtClean="0">
                <a:solidFill>
                  <a:srgbClr val="FF0000"/>
                </a:solidFill>
              </a:rPr>
              <a:t>nào</a:t>
            </a:r>
            <a:r>
              <a:rPr lang="en-US" sz="1800" dirty="0" smtClean="0">
                <a:solidFill>
                  <a:srgbClr val="FF0000"/>
                </a:solidFill>
              </a:rPr>
              <a:t>?</a:t>
            </a:r>
            <a:endParaRPr lang="en-US" sz="1800" dirty="0">
              <a:solidFill>
                <a:srgbClr val="FF0000"/>
              </a:solidFill>
            </a:endParaRPr>
          </a:p>
          <a:p>
            <a:pPr algn="just"/>
            <a:r>
              <a:rPr lang="en-US" sz="1800" dirty="0">
                <a:solidFill>
                  <a:srgbClr val="FF0000"/>
                </a:solidFill>
              </a:rPr>
              <a:t>- </a:t>
            </a:r>
            <a:r>
              <a:rPr lang="en-US" sz="1800" dirty="0" err="1">
                <a:solidFill>
                  <a:srgbClr val="FF0000"/>
                </a:solidFill>
              </a:rPr>
              <a:t>Những</a:t>
            </a:r>
            <a:r>
              <a:rPr lang="en-US" sz="1800" dirty="0">
                <a:solidFill>
                  <a:srgbClr val="FF0000"/>
                </a:solidFill>
              </a:rPr>
              <a:t> </a:t>
            </a:r>
            <a:r>
              <a:rPr lang="en-US" sz="1800" dirty="0" err="1">
                <a:solidFill>
                  <a:srgbClr val="FF0000"/>
                </a:solidFill>
              </a:rPr>
              <a:t>quốc</a:t>
            </a:r>
            <a:r>
              <a:rPr lang="en-US" sz="1800" dirty="0">
                <a:solidFill>
                  <a:srgbClr val="FF0000"/>
                </a:solidFill>
              </a:rPr>
              <a:t> </a:t>
            </a:r>
            <a:r>
              <a:rPr lang="en-US" sz="1800" dirty="0" err="1">
                <a:solidFill>
                  <a:srgbClr val="FF0000"/>
                </a:solidFill>
              </a:rPr>
              <a:t>gia</a:t>
            </a:r>
            <a:r>
              <a:rPr lang="en-US" sz="1800" dirty="0">
                <a:solidFill>
                  <a:srgbClr val="FF0000"/>
                </a:solidFill>
              </a:rPr>
              <a:t> </a:t>
            </a:r>
            <a:r>
              <a:rPr lang="en-US" sz="1800" dirty="0" err="1">
                <a:solidFill>
                  <a:srgbClr val="FF0000"/>
                </a:solidFill>
              </a:rPr>
              <a:t>có</a:t>
            </a:r>
            <a:r>
              <a:rPr lang="en-US" sz="1800" dirty="0">
                <a:solidFill>
                  <a:srgbClr val="FF0000"/>
                </a:solidFill>
              </a:rPr>
              <a:t> </a:t>
            </a:r>
            <a:r>
              <a:rPr lang="en-US" sz="1800" b="1" dirty="0" err="1">
                <a:solidFill>
                  <a:srgbClr val="9900CC"/>
                </a:solidFill>
              </a:rPr>
              <a:t>tỉ</a:t>
            </a:r>
            <a:r>
              <a:rPr lang="en-US" sz="1800" b="1" dirty="0">
                <a:solidFill>
                  <a:srgbClr val="9900CC"/>
                </a:solidFill>
              </a:rPr>
              <a:t> </a:t>
            </a:r>
            <a:r>
              <a:rPr lang="en-US" sz="1800" b="1" dirty="0" err="1">
                <a:solidFill>
                  <a:srgbClr val="9900CC"/>
                </a:solidFill>
              </a:rPr>
              <a:t>lệ</a:t>
            </a:r>
            <a:r>
              <a:rPr lang="en-US" sz="1800" b="1" dirty="0">
                <a:solidFill>
                  <a:srgbClr val="9900CC"/>
                </a:solidFill>
              </a:rPr>
              <a:t> </a:t>
            </a:r>
            <a:r>
              <a:rPr lang="en-US" sz="1800" b="1" dirty="0" err="1">
                <a:solidFill>
                  <a:srgbClr val="9900CC"/>
                </a:solidFill>
              </a:rPr>
              <a:t>gia</a:t>
            </a:r>
            <a:r>
              <a:rPr lang="en-US" sz="1800" b="1" dirty="0">
                <a:solidFill>
                  <a:srgbClr val="9900CC"/>
                </a:solidFill>
              </a:rPr>
              <a:t> </a:t>
            </a:r>
            <a:r>
              <a:rPr lang="en-US" sz="1800" b="1" dirty="0" err="1">
                <a:solidFill>
                  <a:srgbClr val="9900CC"/>
                </a:solidFill>
              </a:rPr>
              <a:t>tăng</a:t>
            </a:r>
            <a:r>
              <a:rPr lang="en-US" sz="1800" b="1" dirty="0">
                <a:solidFill>
                  <a:srgbClr val="9900CC"/>
                </a:solidFill>
              </a:rPr>
              <a:t> </a:t>
            </a:r>
            <a:r>
              <a:rPr lang="en-US" sz="1800" b="1" dirty="0" err="1">
                <a:solidFill>
                  <a:srgbClr val="9900CC"/>
                </a:solidFill>
              </a:rPr>
              <a:t>tự</a:t>
            </a:r>
            <a:r>
              <a:rPr lang="en-US" sz="1800" b="1" dirty="0">
                <a:solidFill>
                  <a:srgbClr val="9900CC"/>
                </a:solidFill>
              </a:rPr>
              <a:t> </a:t>
            </a:r>
            <a:r>
              <a:rPr lang="en-US" sz="1800" b="1" dirty="0" err="1">
                <a:solidFill>
                  <a:srgbClr val="9900CC"/>
                </a:solidFill>
              </a:rPr>
              <a:t>nhiên</a:t>
            </a:r>
            <a:r>
              <a:rPr lang="en-US" sz="1800" b="1" dirty="0">
                <a:solidFill>
                  <a:srgbClr val="9900CC"/>
                </a:solidFill>
              </a:rPr>
              <a:t> </a:t>
            </a:r>
            <a:r>
              <a:rPr lang="en-US" sz="1800" b="1" dirty="0" err="1">
                <a:solidFill>
                  <a:srgbClr val="9900CC"/>
                </a:solidFill>
              </a:rPr>
              <a:t>thấp</a:t>
            </a:r>
            <a:r>
              <a:rPr lang="en-US" sz="1800" b="1" dirty="0">
                <a:solidFill>
                  <a:srgbClr val="9900CC"/>
                </a:solidFill>
              </a:rPr>
              <a:t> </a:t>
            </a:r>
            <a:r>
              <a:rPr lang="en-US" sz="1800" b="1" dirty="0" err="1">
                <a:solidFill>
                  <a:srgbClr val="9900CC"/>
                </a:solidFill>
              </a:rPr>
              <a:t>hơn</a:t>
            </a:r>
            <a:r>
              <a:rPr lang="en-US" sz="1800" b="1" dirty="0">
                <a:solidFill>
                  <a:srgbClr val="9900CC"/>
                </a:solidFill>
              </a:rPr>
              <a:t> </a:t>
            </a:r>
            <a:r>
              <a:rPr lang="en-US" sz="1800" b="1" dirty="0" err="1">
                <a:solidFill>
                  <a:srgbClr val="9900CC"/>
                </a:solidFill>
              </a:rPr>
              <a:t>mức</a:t>
            </a:r>
            <a:r>
              <a:rPr lang="en-US" sz="1800" b="1" dirty="0">
                <a:solidFill>
                  <a:srgbClr val="9900CC"/>
                </a:solidFill>
              </a:rPr>
              <a:t> TB </a:t>
            </a:r>
            <a:r>
              <a:rPr lang="en-US" sz="1800" dirty="0">
                <a:solidFill>
                  <a:srgbClr val="FF0000"/>
                </a:solidFill>
              </a:rPr>
              <a:t>(2.4%) </a:t>
            </a:r>
            <a:r>
              <a:rPr lang="en-US" sz="1800" dirty="0" err="1">
                <a:solidFill>
                  <a:srgbClr val="FF0000"/>
                </a:solidFill>
              </a:rPr>
              <a:t>của</a:t>
            </a:r>
            <a:r>
              <a:rPr lang="en-US" sz="1800" dirty="0">
                <a:solidFill>
                  <a:srgbClr val="FF0000"/>
                </a:solidFill>
              </a:rPr>
              <a:t> </a:t>
            </a:r>
            <a:r>
              <a:rPr lang="en-US" sz="1800" dirty="0" err="1">
                <a:solidFill>
                  <a:srgbClr val="FF0000"/>
                </a:solidFill>
              </a:rPr>
              <a:t>Châu</a:t>
            </a:r>
            <a:r>
              <a:rPr lang="en-US" sz="1800" dirty="0">
                <a:solidFill>
                  <a:srgbClr val="FF0000"/>
                </a:solidFill>
              </a:rPr>
              <a:t> Phi ? </a:t>
            </a:r>
            <a:r>
              <a:rPr lang="en-US" sz="1800" dirty="0" err="1">
                <a:solidFill>
                  <a:srgbClr val="FF0000"/>
                </a:solidFill>
              </a:rPr>
              <a:t>Phân</a:t>
            </a:r>
            <a:r>
              <a:rPr lang="en-US" sz="1800" dirty="0">
                <a:solidFill>
                  <a:srgbClr val="FF0000"/>
                </a:solidFill>
              </a:rPr>
              <a:t> </a:t>
            </a:r>
            <a:r>
              <a:rPr lang="en-US" sz="1800" dirty="0" err="1">
                <a:solidFill>
                  <a:srgbClr val="FF0000"/>
                </a:solidFill>
              </a:rPr>
              <a:t>bố</a:t>
            </a:r>
            <a:r>
              <a:rPr lang="en-US" sz="1800" dirty="0">
                <a:solidFill>
                  <a:srgbClr val="FF0000"/>
                </a:solidFill>
              </a:rPr>
              <a:t> ở </a:t>
            </a:r>
            <a:r>
              <a:rPr lang="en-US" sz="1800" dirty="0" err="1" smtClean="0">
                <a:solidFill>
                  <a:srgbClr val="FF0000"/>
                </a:solidFill>
              </a:rPr>
              <a:t>khu</a:t>
            </a:r>
            <a:r>
              <a:rPr lang="en-US" sz="1800" dirty="0" smtClean="0">
                <a:solidFill>
                  <a:srgbClr val="FF0000"/>
                </a:solidFill>
              </a:rPr>
              <a:t> </a:t>
            </a:r>
            <a:r>
              <a:rPr lang="en-US" sz="1800" dirty="0" err="1" smtClean="0">
                <a:solidFill>
                  <a:srgbClr val="FF0000"/>
                </a:solidFill>
              </a:rPr>
              <a:t>vực</a:t>
            </a:r>
            <a:r>
              <a:rPr lang="en-US" sz="1800" dirty="0" smtClean="0">
                <a:solidFill>
                  <a:srgbClr val="FF0000"/>
                </a:solidFill>
              </a:rPr>
              <a:t> </a:t>
            </a:r>
            <a:r>
              <a:rPr lang="en-US" sz="1800" dirty="0" err="1" smtClean="0">
                <a:solidFill>
                  <a:srgbClr val="FF0000"/>
                </a:solidFill>
              </a:rPr>
              <a:t>nào</a:t>
            </a:r>
            <a:r>
              <a:rPr lang="en-US" sz="1800" dirty="0" smtClean="0">
                <a:solidFill>
                  <a:srgbClr val="FF0000"/>
                </a:solidFill>
              </a:rPr>
              <a:t>?</a:t>
            </a:r>
            <a:endParaRPr lang="en-US" sz="1800" dirty="0">
              <a:solidFill>
                <a:srgbClr val="FF0000"/>
              </a:solidFill>
            </a:endParaRPr>
          </a:p>
        </p:txBody>
      </p:sp>
      <p:sp>
        <p:nvSpPr>
          <p:cNvPr id="9237" name="Rectangle 6"/>
          <p:cNvSpPr>
            <a:spLocks noChangeArrowheads="1"/>
          </p:cNvSpPr>
          <p:nvPr/>
        </p:nvSpPr>
        <p:spPr bwMode="auto">
          <a:xfrm>
            <a:off x="0" y="26988"/>
            <a:ext cx="9144000" cy="584200"/>
          </a:xfrm>
          <a:prstGeom prst="rect">
            <a:avLst/>
          </a:prstGeom>
          <a:solidFill>
            <a:schemeClr val="bg1"/>
          </a:solidFill>
          <a:ln w="38100">
            <a:solidFill>
              <a:srgbClr val="0000FF"/>
            </a:solidFill>
            <a:miter lim="800000"/>
            <a:headEnd/>
            <a:tailEnd/>
          </a:ln>
        </p:spPr>
        <p:txBody>
          <a:bodyPr>
            <a:spAutoFit/>
          </a:bodyPr>
          <a:lstStyle/>
          <a:p>
            <a:pPr eaLnBrk="0" hangingPunct="0"/>
            <a:r>
              <a:rPr lang="en-US" altLang="en-US" sz="2400" i="1" u="sng">
                <a:solidFill>
                  <a:srgbClr val="002060"/>
                </a:solidFill>
                <a:latin typeface="Times New Roman" pitchFamily="18" charset="0"/>
                <a:cs typeface="Times New Roman" pitchFamily="18" charset="0"/>
              </a:rPr>
              <a:t>Tiết 32 - Bài 29</a:t>
            </a:r>
            <a:r>
              <a:rPr lang="en-US" altLang="en-US" sz="2400" i="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DÂN CƯ, XÃ HỘI CHÂU PHI</a:t>
            </a:r>
            <a:r>
              <a:rPr lang="en-US" altLang="en-US" sz="2400" b="1">
                <a:solidFill>
                  <a:srgbClr val="002060"/>
                </a:solidFill>
                <a:latin typeface="Times New Roman" pitchFamily="18" charset="0"/>
                <a:cs typeface="Times New Roman" pitchFamily="18" charset="0"/>
              </a:rPr>
              <a:t>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192588"/>
            <a:ext cx="309563"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ADMIN\Desktop\New folder\20141203_210519.jpg"/>
          <p:cNvPicPr>
            <a:picLocks noChangeAspect="1" noChangeArrowheads="1"/>
          </p:cNvPicPr>
          <p:nvPr/>
        </p:nvPicPr>
        <p:blipFill rotWithShape="1">
          <a:blip r:embed="rId4">
            <a:extLst>
              <a:ext uri="{28A0092B-C50C-407E-A947-70E740481C1C}">
                <a14:useLocalDpi xmlns:a14="http://schemas.microsoft.com/office/drawing/2010/main" val="0"/>
              </a:ext>
            </a:extLst>
          </a:blip>
          <a:srcRect l="3150" t="12148" r="6110" b="9689"/>
          <a:stretch/>
        </p:blipFill>
        <p:spPr bwMode="auto">
          <a:xfrm>
            <a:off x="4343399" y="625475"/>
            <a:ext cx="4800601"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7577138" y="2270125"/>
            <a:ext cx="952500" cy="873125"/>
          </a:xfrm>
          <a:custGeom>
            <a:avLst/>
            <a:gdLst>
              <a:gd name="connsiteX0" fmla="*/ 952817 w 952946"/>
              <a:gd name="connsiteY0" fmla="*/ 559510 h 873835"/>
              <a:gd name="connsiteX1" fmla="*/ 881379 w 952946"/>
              <a:gd name="connsiteY1" fmla="*/ 702385 h 873835"/>
              <a:gd name="connsiteX2" fmla="*/ 809942 w 952946"/>
              <a:gd name="connsiteY2" fmla="*/ 802398 h 873835"/>
              <a:gd name="connsiteX3" fmla="*/ 695642 w 952946"/>
              <a:gd name="connsiteY3" fmla="*/ 816685 h 873835"/>
              <a:gd name="connsiteX4" fmla="*/ 638492 w 952946"/>
              <a:gd name="connsiteY4" fmla="*/ 873835 h 873835"/>
              <a:gd name="connsiteX5" fmla="*/ 624204 w 952946"/>
              <a:gd name="connsiteY5" fmla="*/ 816685 h 873835"/>
              <a:gd name="connsiteX6" fmla="*/ 509904 w 952946"/>
              <a:gd name="connsiteY6" fmla="*/ 859548 h 873835"/>
              <a:gd name="connsiteX7" fmla="*/ 409892 w 952946"/>
              <a:gd name="connsiteY7" fmla="*/ 859548 h 873835"/>
              <a:gd name="connsiteX8" fmla="*/ 309879 w 952946"/>
              <a:gd name="connsiteY8" fmla="*/ 845260 h 873835"/>
              <a:gd name="connsiteX9" fmla="*/ 209867 w 952946"/>
              <a:gd name="connsiteY9" fmla="*/ 845260 h 873835"/>
              <a:gd name="connsiteX10" fmla="*/ 224154 w 952946"/>
              <a:gd name="connsiteY10" fmla="*/ 745248 h 873835"/>
              <a:gd name="connsiteX11" fmla="*/ 167004 w 952946"/>
              <a:gd name="connsiteY11" fmla="*/ 688098 h 873835"/>
              <a:gd name="connsiteX12" fmla="*/ 81279 w 952946"/>
              <a:gd name="connsiteY12" fmla="*/ 602373 h 873835"/>
              <a:gd name="connsiteX13" fmla="*/ 9842 w 952946"/>
              <a:gd name="connsiteY13" fmla="*/ 559510 h 873835"/>
              <a:gd name="connsiteX14" fmla="*/ 9842 w 952946"/>
              <a:gd name="connsiteY14" fmla="*/ 502360 h 873835"/>
              <a:gd name="connsiteX15" fmla="*/ 95567 w 952946"/>
              <a:gd name="connsiteY15" fmla="*/ 502360 h 873835"/>
              <a:gd name="connsiteX16" fmla="*/ 124142 w 952946"/>
              <a:gd name="connsiteY16" fmla="*/ 473785 h 873835"/>
              <a:gd name="connsiteX17" fmla="*/ 138429 w 952946"/>
              <a:gd name="connsiteY17" fmla="*/ 402348 h 873835"/>
              <a:gd name="connsiteX18" fmla="*/ 152717 w 952946"/>
              <a:gd name="connsiteY18" fmla="*/ 302335 h 873835"/>
              <a:gd name="connsiteX19" fmla="*/ 209867 w 952946"/>
              <a:gd name="connsiteY19" fmla="*/ 230898 h 873835"/>
              <a:gd name="connsiteX20" fmla="*/ 267017 w 952946"/>
              <a:gd name="connsiteY20" fmla="*/ 173748 h 873835"/>
              <a:gd name="connsiteX21" fmla="*/ 267017 w 952946"/>
              <a:gd name="connsiteY21" fmla="*/ 102310 h 873835"/>
              <a:gd name="connsiteX22" fmla="*/ 267017 w 952946"/>
              <a:gd name="connsiteY22" fmla="*/ 2298 h 873835"/>
              <a:gd name="connsiteX23" fmla="*/ 338454 w 952946"/>
              <a:gd name="connsiteY23" fmla="*/ 30873 h 873835"/>
              <a:gd name="connsiteX24" fmla="*/ 467042 w 952946"/>
              <a:gd name="connsiteY24" fmla="*/ 16585 h 873835"/>
              <a:gd name="connsiteX25" fmla="*/ 567054 w 952946"/>
              <a:gd name="connsiteY25" fmla="*/ 116598 h 873835"/>
              <a:gd name="connsiteX26" fmla="*/ 667067 w 952946"/>
              <a:gd name="connsiteY26" fmla="*/ 173748 h 873835"/>
              <a:gd name="connsiteX27" fmla="*/ 709929 w 952946"/>
              <a:gd name="connsiteY27" fmla="*/ 245185 h 873835"/>
              <a:gd name="connsiteX28" fmla="*/ 709929 w 952946"/>
              <a:gd name="connsiteY28" fmla="*/ 345198 h 873835"/>
              <a:gd name="connsiteX29" fmla="*/ 795654 w 952946"/>
              <a:gd name="connsiteY29" fmla="*/ 445210 h 873835"/>
              <a:gd name="connsiteX30" fmla="*/ 895667 w 952946"/>
              <a:gd name="connsiteY30" fmla="*/ 488073 h 873835"/>
              <a:gd name="connsiteX31" fmla="*/ 952817 w 952946"/>
              <a:gd name="connsiteY31" fmla="*/ 559510 h 87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2946" h="873835">
                <a:moveTo>
                  <a:pt x="952817" y="559510"/>
                </a:moveTo>
                <a:cubicBezTo>
                  <a:pt x="950436" y="595229"/>
                  <a:pt x="905191" y="661904"/>
                  <a:pt x="881379" y="702385"/>
                </a:cubicBezTo>
                <a:cubicBezTo>
                  <a:pt x="857566" y="742866"/>
                  <a:pt x="840898" y="783348"/>
                  <a:pt x="809942" y="802398"/>
                </a:cubicBezTo>
                <a:cubicBezTo>
                  <a:pt x="778986" y="821448"/>
                  <a:pt x="724217" y="804779"/>
                  <a:pt x="695642" y="816685"/>
                </a:cubicBezTo>
                <a:cubicBezTo>
                  <a:pt x="667067" y="828591"/>
                  <a:pt x="650398" y="873835"/>
                  <a:pt x="638492" y="873835"/>
                </a:cubicBezTo>
                <a:cubicBezTo>
                  <a:pt x="626586" y="873835"/>
                  <a:pt x="645635" y="819066"/>
                  <a:pt x="624204" y="816685"/>
                </a:cubicBezTo>
                <a:cubicBezTo>
                  <a:pt x="602773" y="814304"/>
                  <a:pt x="545623" y="852404"/>
                  <a:pt x="509904" y="859548"/>
                </a:cubicBezTo>
                <a:cubicBezTo>
                  <a:pt x="474185" y="866692"/>
                  <a:pt x="443229" y="861929"/>
                  <a:pt x="409892" y="859548"/>
                </a:cubicBezTo>
                <a:cubicBezTo>
                  <a:pt x="376555" y="857167"/>
                  <a:pt x="343216" y="847641"/>
                  <a:pt x="309879" y="845260"/>
                </a:cubicBezTo>
                <a:cubicBezTo>
                  <a:pt x="276542" y="842879"/>
                  <a:pt x="224154" y="861929"/>
                  <a:pt x="209867" y="845260"/>
                </a:cubicBezTo>
                <a:cubicBezTo>
                  <a:pt x="195580" y="828591"/>
                  <a:pt x="231298" y="771442"/>
                  <a:pt x="224154" y="745248"/>
                </a:cubicBezTo>
                <a:cubicBezTo>
                  <a:pt x="217010" y="719054"/>
                  <a:pt x="167004" y="688098"/>
                  <a:pt x="167004" y="688098"/>
                </a:cubicBezTo>
                <a:cubicBezTo>
                  <a:pt x="143192" y="664286"/>
                  <a:pt x="107473" y="623804"/>
                  <a:pt x="81279" y="602373"/>
                </a:cubicBezTo>
                <a:cubicBezTo>
                  <a:pt x="55085" y="580942"/>
                  <a:pt x="21748" y="576179"/>
                  <a:pt x="9842" y="559510"/>
                </a:cubicBezTo>
                <a:cubicBezTo>
                  <a:pt x="-2064" y="542841"/>
                  <a:pt x="-4445" y="511885"/>
                  <a:pt x="9842" y="502360"/>
                </a:cubicBezTo>
                <a:cubicBezTo>
                  <a:pt x="24129" y="492835"/>
                  <a:pt x="76517" y="507122"/>
                  <a:pt x="95567" y="502360"/>
                </a:cubicBezTo>
                <a:cubicBezTo>
                  <a:pt x="114617" y="497598"/>
                  <a:pt x="116998" y="490454"/>
                  <a:pt x="124142" y="473785"/>
                </a:cubicBezTo>
                <a:cubicBezTo>
                  <a:pt x="131286" y="457116"/>
                  <a:pt x="133667" y="430923"/>
                  <a:pt x="138429" y="402348"/>
                </a:cubicBezTo>
                <a:cubicBezTo>
                  <a:pt x="143191" y="373773"/>
                  <a:pt x="140811" y="330910"/>
                  <a:pt x="152717" y="302335"/>
                </a:cubicBezTo>
                <a:cubicBezTo>
                  <a:pt x="164623" y="273760"/>
                  <a:pt x="190817" y="252329"/>
                  <a:pt x="209867" y="230898"/>
                </a:cubicBezTo>
                <a:cubicBezTo>
                  <a:pt x="228917" y="209467"/>
                  <a:pt x="257492" y="195179"/>
                  <a:pt x="267017" y="173748"/>
                </a:cubicBezTo>
                <a:cubicBezTo>
                  <a:pt x="276542" y="152317"/>
                  <a:pt x="267017" y="102310"/>
                  <a:pt x="267017" y="102310"/>
                </a:cubicBezTo>
                <a:cubicBezTo>
                  <a:pt x="267017" y="73735"/>
                  <a:pt x="255111" y="14204"/>
                  <a:pt x="267017" y="2298"/>
                </a:cubicBezTo>
                <a:cubicBezTo>
                  <a:pt x="278923" y="-9608"/>
                  <a:pt x="305117" y="28492"/>
                  <a:pt x="338454" y="30873"/>
                </a:cubicBezTo>
                <a:cubicBezTo>
                  <a:pt x="371791" y="33254"/>
                  <a:pt x="428942" y="2298"/>
                  <a:pt x="467042" y="16585"/>
                </a:cubicBezTo>
                <a:cubicBezTo>
                  <a:pt x="505142" y="30872"/>
                  <a:pt x="533716" y="90404"/>
                  <a:pt x="567054" y="116598"/>
                </a:cubicBezTo>
                <a:cubicBezTo>
                  <a:pt x="600392" y="142792"/>
                  <a:pt x="643255" y="152317"/>
                  <a:pt x="667067" y="173748"/>
                </a:cubicBezTo>
                <a:cubicBezTo>
                  <a:pt x="690879" y="195179"/>
                  <a:pt x="702785" y="216610"/>
                  <a:pt x="709929" y="245185"/>
                </a:cubicBezTo>
                <a:cubicBezTo>
                  <a:pt x="717073" y="273760"/>
                  <a:pt x="695642" y="311861"/>
                  <a:pt x="709929" y="345198"/>
                </a:cubicBezTo>
                <a:cubicBezTo>
                  <a:pt x="724216" y="378535"/>
                  <a:pt x="764698" y="421397"/>
                  <a:pt x="795654" y="445210"/>
                </a:cubicBezTo>
                <a:cubicBezTo>
                  <a:pt x="826610" y="469022"/>
                  <a:pt x="867092" y="473786"/>
                  <a:pt x="895667" y="488073"/>
                </a:cubicBezTo>
                <a:cubicBezTo>
                  <a:pt x="924242" y="502360"/>
                  <a:pt x="955198" y="523791"/>
                  <a:pt x="952817" y="55951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Freeform 9"/>
          <p:cNvSpPr/>
          <p:nvPr/>
        </p:nvSpPr>
        <p:spPr>
          <a:xfrm>
            <a:off x="7013575" y="985838"/>
            <a:ext cx="815975" cy="801687"/>
          </a:xfrm>
          <a:custGeom>
            <a:avLst/>
            <a:gdLst>
              <a:gd name="connsiteX0" fmla="*/ 30720 w 816443"/>
              <a:gd name="connsiteY0" fmla="*/ 28575 h 801542"/>
              <a:gd name="connsiteX1" fmla="*/ 2145 w 816443"/>
              <a:gd name="connsiteY1" fmla="*/ 185737 h 801542"/>
              <a:gd name="connsiteX2" fmla="*/ 59295 w 816443"/>
              <a:gd name="connsiteY2" fmla="*/ 242887 h 801542"/>
              <a:gd name="connsiteX3" fmla="*/ 30720 w 816443"/>
              <a:gd name="connsiteY3" fmla="*/ 428625 h 801542"/>
              <a:gd name="connsiteX4" fmla="*/ 30720 w 816443"/>
              <a:gd name="connsiteY4" fmla="*/ 785812 h 801542"/>
              <a:gd name="connsiteX5" fmla="*/ 430770 w 816443"/>
              <a:gd name="connsiteY5" fmla="*/ 742950 h 801542"/>
              <a:gd name="connsiteX6" fmla="*/ 802245 w 816443"/>
              <a:gd name="connsiteY6" fmla="*/ 785812 h 801542"/>
              <a:gd name="connsiteX7" fmla="*/ 716520 w 816443"/>
              <a:gd name="connsiteY7" fmla="*/ 614362 h 801542"/>
              <a:gd name="connsiteX8" fmla="*/ 502207 w 816443"/>
              <a:gd name="connsiteY8" fmla="*/ 228600 h 801542"/>
              <a:gd name="connsiteX9" fmla="*/ 616507 w 816443"/>
              <a:gd name="connsiteY9" fmla="*/ 257175 h 801542"/>
              <a:gd name="connsiteX10" fmla="*/ 602220 w 816443"/>
              <a:gd name="connsiteY10" fmla="*/ 142875 h 801542"/>
              <a:gd name="connsiteX11" fmla="*/ 530782 w 816443"/>
              <a:gd name="connsiteY11" fmla="*/ 14287 h 801542"/>
              <a:gd name="connsiteX12" fmla="*/ 430770 w 816443"/>
              <a:gd name="connsiteY12" fmla="*/ 14287 h 801542"/>
              <a:gd name="connsiteX13" fmla="*/ 345045 w 816443"/>
              <a:gd name="connsiteY13" fmla="*/ 0 h 801542"/>
              <a:gd name="connsiteX14" fmla="*/ 330757 w 816443"/>
              <a:gd name="connsiteY14" fmla="*/ 14287 h 801542"/>
              <a:gd name="connsiteX15" fmla="*/ 259320 w 816443"/>
              <a:gd name="connsiteY15" fmla="*/ 57150 h 801542"/>
              <a:gd name="connsiteX16" fmla="*/ 130732 w 816443"/>
              <a:gd name="connsiteY16" fmla="*/ 14287 h 801542"/>
              <a:gd name="connsiteX17" fmla="*/ 30720 w 816443"/>
              <a:gd name="connsiteY17" fmla="*/ 28575 h 80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6443" h="801542">
                <a:moveTo>
                  <a:pt x="30720" y="28575"/>
                </a:moveTo>
                <a:cubicBezTo>
                  <a:pt x="9289" y="57150"/>
                  <a:pt x="-2617" y="150018"/>
                  <a:pt x="2145" y="185737"/>
                </a:cubicBezTo>
                <a:cubicBezTo>
                  <a:pt x="6907" y="221456"/>
                  <a:pt x="54533" y="202406"/>
                  <a:pt x="59295" y="242887"/>
                </a:cubicBezTo>
                <a:cubicBezTo>
                  <a:pt x="64057" y="283368"/>
                  <a:pt x="35482" y="338138"/>
                  <a:pt x="30720" y="428625"/>
                </a:cubicBezTo>
                <a:cubicBezTo>
                  <a:pt x="25958" y="519112"/>
                  <a:pt x="-35955" y="733425"/>
                  <a:pt x="30720" y="785812"/>
                </a:cubicBezTo>
                <a:cubicBezTo>
                  <a:pt x="97395" y="838199"/>
                  <a:pt x="302183" y="742950"/>
                  <a:pt x="430770" y="742950"/>
                </a:cubicBezTo>
                <a:cubicBezTo>
                  <a:pt x="559357" y="742950"/>
                  <a:pt x="754620" y="807243"/>
                  <a:pt x="802245" y="785812"/>
                </a:cubicBezTo>
                <a:cubicBezTo>
                  <a:pt x="849870" y="764381"/>
                  <a:pt x="766526" y="707231"/>
                  <a:pt x="716520" y="614362"/>
                </a:cubicBezTo>
                <a:cubicBezTo>
                  <a:pt x="666514" y="521493"/>
                  <a:pt x="518876" y="288131"/>
                  <a:pt x="502207" y="228600"/>
                </a:cubicBezTo>
                <a:cubicBezTo>
                  <a:pt x="485538" y="169069"/>
                  <a:pt x="599838" y="271462"/>
                  <a:pt x="616507" y="257175"/>
                </a:cubicBezTo>
                <a:cubicBezTo>
                  <a:pt x="633176" y="242888"/>
                  <a:pt x="616507" y="183356"/>
                  <a:pt x="602220" y="142875"/>
                </a:cubicBezTo>
                <a:cubicBezTo>
                  <a:pt x="587933" y="102394"/>
                  <a:pt x="559357" y="35718"/>
                  <a:pt x="530782" y="14287"/>
                </a:cubicBezTo>
                <a:cubicBezTo>
                  <a:pt x="502207" y="-7144"/>
                  <a:pt x="461726" y="16668"/>
                  <a:pt x="430770" y="14287"/>
                </a:cubicBezTo>
                <a:cubicBezTo>
                  <a:pt x="399814" y="11906"/>
                  <a:pt x="361714" y="0"/>
                  <a:pt x="345045" y="0"/>
                </a:cubicBezTo>
                <a:cubicBezTo>
                  <a:pt x="328376" y="0"/>
                  <a:pt x="345044" y="4762"/>
                  <a:pt x="330757" y="14287"/>
                </a:cubicBezTo>
                <a:cubicBezTo>
                  <a:pt x="316470" y="23812"/>
                  <a:pt x="292657" y="57150"/>
                  <a:pt x="259320" y="57150"/>
                </a:cubicBezTo>
                <a:cubicBezTo>
                  <a:pt x="225983" y="57150"/>
                  <a:pt x="168832" y="21431"/>
                  <a:pt x="130732" y="14287"/>
                </a:cubicBezTo>
                <a:cubicBezTo>
                  <a:pt x="92632" y="7143"/>
                  <a:pt x="52151" y="0"/>
                  <a:pt x="30720" y="28575"/>
                </a:cubicBezTo>
                <a:close/>
              </a:path>
            </a:pathLst>
          </a:cu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 name="Freeform 14"/>
          <p:cNvSpPr/>
          <p:nvPr/>
        </p:nvSpPr>
        <p:spPr>
          <a:xfrm>
            <a:off x="6500813" y="5084763"/>
            <a:ext cx="1033462" cy="849312"/>
          </a:xfrm>
          <a:custGeom>
            <a:avLst/>
            <a:gdLst>
              <a:gd name="connsiteX0" fmla="*/ 421 w 1033251"/>
              <a:gd name="connsiteY0" fmla="*/ 373653 h 849649"/>
              <a:gd name="connsiteX1" fmla="*/ 143296 w 1033251"/>
              <a:gd name="connsiteY1" fmla="*/ 530816 h 849649"/>
              <a:gd name="connsiteX2" fmla="*/ 171871 w 1033251"/>
              <a:gd name="connsiteY2" fmla="*/ 645116 h 849649"/>
              <a:gd name="connsiteX3" fmla="*/ 186158 w 1033251"/>
              <a:gd name="connsiteY3" fmla="*/ 802278 h 849649"/>
              <a:gd name="connsiteX4" fmla="*/ 271883 w 1033251"/>
              <a:gd name="connsiteY4" fmla="*/ 845141 h 849649"/>
              <a:gd name="connsiteX5" fmla="*/ 400471 w 1033251"/>
              <a:gd name="connsiteY5" fmla="*/ 845141 h 849649"/>
              <a:gd name="connsiteX6" fmla="*/ 500483 w 1033251"/>
              <a:gd name="connsiteY6" fmla="*/ 816566 h 849649"/>
              <a:gd name="connsiteX7" fmla="*/ 571921 w 1033251"/>
              <a:gd name="connsiteY7" fmla="*/ 845141 h 849649"/>
              <a:gd name="connsiteX8" fmla="*/ 700508 w 1033251"/>
              <a:gd name="connsiteY8" fmla="*/ 802278 h 849649"/>
              <a:gd name="connsiteX9" fmla="*/ 843383 w 1033251"/>
              <a:gd name="connsiteY9" fmla="*/ 687978 h 849649"/>
              <a:gd name="connsiteX10" fmla="*/ 971971 w 1033251"/>
              <a:gd name="connsiteY10" fmla="*/ 545103 h 849649"/>
              <a:gd name="connsiteX11" fmla="*/ 1029121 w 1033251"/>
              <a:gd name="connsiteY11" fmla="*/ 416516 h 849649"/>
              <a:gd name="connsiteX12" fmla="*/ 1000546 w 1033251"/>
              <a:gd name="connsiteY12" fmla="*/ 316503 h 849649"/>
              <a:gd name="connsiteX13" fmla="*/ 943396 w 1033251"/>
              <a:gd name="connsiteY13" fmla="*/ 287928 h 849649"/>
              <a:gd name="connsiteX14" fmla="*/ 1029121 w 1033251"/>
              <a:gd name="connsiteY14" fmla="*/ 216491 h 849649"/>
              <a:gd name="connsiteX15" fmla="*/ 1014833 w 1033251"/>
              <a:gd name="connsiteY15" fmla="*/ 130766 h 849649"/>
              <a:gd name="connsiteX16" fmla="*/ 971971 w 1033251"/>
              <a:gd name="connsiteY16" fmla="*/ 16466 h 849649"/>
              <a:gd name="connsiteX17" fmla="*/ 843383 w 1033251"/>
              <a:gd name="connsiteY17" fmla="*/ 2178 h 849649"/>
              <a:gd name="connsiteX18" fmla="*/ 757658 w 1033251"/>
              <a:gd name="connsiteY18" fmla="*/ 30753 h 849649"/>
              <a:gd name="connsiteX19" fmla="*/ 714796 w 1033251"/>
              <a:gd name="connsiteY19" fmla="*/ 116478 h 849649"/>
              <a:gd name="connsiteX20" fmla="*/ 729083 w 1033251"/>
              <a:gd name="connsiteY20" fmla="*/ 173628 h 849649"/>
              <a:gd name="connsiteX21" fmla="*/ 771946 w 1033251"/>
              <a:gd name="connsiteY21" fmla="*/ 230778 h 849649"/>
              <a:gd name="connsiteX22" fmla="*/ 671933 w 1033251"/>
              <a:gd name="connsiteY22" fmla="*/ 159341 h 849649"/>
              <a:gd name="connsiteX23" fmla="*/ 614783 w 1033251"/>
              <a:gd name="connsiteY23" fmla="*/ 202203 h 849649"/>
              <a:gd name="connsiteX24" fmla="*/ 586208 w 1033251"/>
              <a:gd name="connsiteY24" fmla="*/ 230778 h 849649"/>
              <a:gd name="connsiteX25" fmla="*/ 500483 w 1033251"/>
              <a:gd name="connsiteY25" fmla="*/ 216491 h 849649"/>
              <a:gd name="connsiteX26" fmla="*/ 443333 w 1033251"/>
              <a:gd name="connsiteY26" fmla="*/ 216491 h 849649"/>
              <a:gd name="connsiteX27" fmla="*/ 400471 w 1033251"/>
              <a:gd name="connsiteY27" fmla="*/ 259353 h 849649"/>
              <a:gd name="connsiteX28" fmla="*/ 357608 w 1033251"/>
              <a:gd name="connsiteY28" fmla="*/ 316503 h 849649"/>
              <a:gd name="connsiteX29" fmla="*/ 329033 w 1033251"/>
              <a:gd name="connsiteY29" fmla="*/ 287928 h 849649"/>
              <a:gd name="connsiteX30" fmla="*/ 300458 w 1033251"/>
              <a:gd name="connsiteY30" fmla="*/ 216491 h 849649"/>
              <a:gd name="connsiteX31" fmla="*/ 300458 w 1033251"/>
              <a:gd name="connsiteY31" fmla="*/ 173628 h 849649"/>
              <a:gd name="connsiteX32" fmla="*/ 257596 w 1033251"/>
              <a:gd name="connsiteY32" fmla="*/ 145053 h 849649"/>
              <a:gd name="connsiteX33" fmla="*/ 257596 w 1033251"/>
              <a:gd name="connsiteY33" fmla="*/ 259353 h 849649"/>
              <a:gd name="connsiteX34" fmla="*/ 243308 w 1033251"/>
              <a:gd name="connsiteY34" fmla="*/ 402228 h 849649"/>
              <a:gd name="connsiteX35" fmla="*/ 214733 w 1033251"/>
              <a:gd name="connsiteY35" fmla="*/ 445091 h 849649"/>
              <a:gd name="connsiteX36" fmla="*/ 157583 w 1033251"/>
              <a:gd name="connsiteY36" fmla="*/ 402228 h 849649"/>
              <a:gd name="connsiteX37" fmla="*/ 129008 w 1033251"/>
              <a:gd name="connsiteY37" fmla="*/ 359366 h 849649"/>
              <a:gd name="connsiteX38" fmla="*/ 100433 w 1033251"/>
              <a:gd name="connsiteY38" fmla="*/ 402228 h 849649"/>
              <a:gd name="connsiteX39" fmla="*/ 421 w 1033251"/>
              <a:gd name="connsiteY39" fmla="*/ 373653 h 84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33251" h="849649">
                <a:moveTo>
                  <a:pt x="421" y="373653"/>
                </a:moveTo>
                <a:cubicBezTo>
                  <a:pt x="7565" y="395084"/>
                  <a:pt x="114721" y="485572"/>
                  <a:pt x="143296" y="530816"/>
                </a:cubicBezTo>
                <a:cubicBezTo>
                  <a:pt x="171871" y="576060"/>
                  <a:pt x="164727" y="599872"/>
                  <a:pt x="171871" y="645116"/>
                </a:cubicBezTo>
                <a:cubicBezTo>
                  <a:pt x="179015" y="690360"/>
                  <a:pt x="169489" y="768941"/>
                  <a:pt x="186158" y="802278"/>
                </a:cubicBezTo>
                <a:cubicBezTo>
                  <a:pt x="202827" y="835615"/>
                  <a:pt x="236164" y="837997"/>
                  <a:pt x="271883" y="845141"/>
                </a:cubicBezTo>
                <a:cubicBezTo>
                  <a:pt x="307602" y="852285"/>
                  <a:pt x="362371" y="849904"/>
                  <a:pt x="400471" y="845141"/>
                </a:cubicBezTo>
                <a:cubicBezTo>
                  <a:pt x="438571" y="840379"/>
                  <a:pt x="471908" y="816566"/>
                  <a:pt x="500483" y="816566"/>
                </a:cubicBezTo>
                <a:cubicBezTo>
                  <a:pt x="529058" y="816566"/>
                  <a:pt x="538584" y="847522"/>
                  <a:pt x="571921" y="845141"/>
                </a:cubicBezTo>
                <a:cubicBezTo>
                  <a:pt x="605258" y="842760"/>
                  <a:pt x="655264" y="828472"/>
                  <a:pt x="700508" y="802278"/>
                </a:cubicBezTo>
                <a:cubicBezTo>
                  <a:pt x="745752" y="776084"/>
                  <a:pt x="798139" y="730841"/>
                  <a:pt x="843383" y="687978"/>
                </a:cubicBezTo>
                <a:cubicBezTo>
                  <a:pt x="888627" y="645116"/>
                  <a:pt x="941015" y="590347"/>
                  <a:pt x="971971" y="545103"/>
                </a:cubicBezTo>
                <a:cubicBezTo>
                  <a:pt x="1002927" y="499859"/>
                  <a:pt x="1024359" y="454616"/>
                  <a:pt x="1029121" y="416516"/>
                </a:cubicBezTo>
                <a:cubicBezTo>
                  <a:pt x="1033884" y="378416"/>
                  <a:pt x="1014833" y="337934"/>
                  <a:pt x="1000546" y="316503"/>
                </a:cubicBezTo>
                <a:cubicBezTo>
                  <a:pt x="986259" y="295072"/>
                  <a:pt x="938634" y="304597"/>
                  <a:pt x="943396" y="287928"/>
                </a:cubicBezTo>
                <a:cubicBezTo>
                  <a:pt x="948159" y="271259"/>
                  <a:pt x="1017215" y="242685"/>
                  <a:pt x="1029121" y="216491"/>
                </a:cubicBezTo>
                <a:cubicBezTo>
                  <a:pt x="1041027" y="190297"/>
                  <a:pt x="1024358" y="164103"/>
                  <a:pt x="1014833" y="130766"/>
                </a:cubicBezTo>
                <a:cubicBezTo>
                  <a:pt x="1005308" y="97428"/>
                  <a:pt x="1000546" y="37897"/>
                  <a:pt x="971971" y="16466"/>
                </a:cubicBezTo>
                <a:cubicBezTo>
                  <a:pt x="943396" y="-4965"/>
                  <a:pt x="879102" y="-203"/>
                  <a:pt x="843383" y="2178"/>
                </a:cubicBezTo>
                <a:cubicBezTo>
                  <a:pt x="807664" y="4559"/>
                  <a:pt x="779089" y="11703"/>
                  <a:pt x="757658" y="30753"/>
                </a:cubicBezTo>
                <a:cubicBezTo>
                  <a:pt x="736227" y="49803"/>
                  <a:pt x="719558" y="92666"/>
                  <a:pt x="714796" y="116478"/>
                </a:cubicBezTo>
                <a:cubicBezTo>
                  <a:pt x="710034" y="140290"/>
                  <a:pt x="719558" y="154578"/>
                  <a:pt x="729083" y="173628"/>
                </a:cubicBezTo>
                <a:cubicBezTo>
                  <a:pt x="738608" y="192678"/>
                  <a:pt x="781471" y="233159"/>
                  <a:pt x="771946" y="230778"/>
                </a:cubicBezTo>
                <a:cubicBezTo>
                  <a:pt x="762421" y="228397"/>
                  <a:pt x="698127" y="164103"/>
                  <a:pt x="671933" y="159341"/>
                </a:cubicBezTo>
                <a:cubicBezTo>
                  <a:pt x="645739" y="154579"/>
                  <a:pt x="629070" y="190297"/>
                  <a:pt x="614783" y="202203"/>
                </a:cubicBezTo>
                <a:cubicBezTo>
                  <a:pt x="600496" y="214109"/>
                  <a:pt x="605258" y="228397"/>
                  <a:pt x="586208" y="230778"/>
                </a:cubicBezTo>
                <a:cubicBezTo>
                  <a:pt x="567158" y="233159"/>
                  <a:pt x="524296" y="218872"/>
                  <a:pt x="500483" y="216491"/>
                </a:cubicBezTo>
                <a:cubicBezTo>
                  <a:pt x="476670" y="214110"/>
                  <a:pt x="460002" y="209347"/>
                  <a:pt x="443333" y="216491"/>
                </a:cubicBezTo>
                <a:cubicBezTo>
                  <a:pt x="426664" y="223635"/>
                  <a:pt x="414758" y="242684"/>
                  <a:pt x="400471" y="259353"/>
                </a:cubicBezTo>
                <a:cubicBezTo>
                  <a:pt x="386184" y="276022"/>
                  <a:pt x="369514" y="311741"/>
                  <a:pt x="357608" y="316503"/>
                </a:cubicBezTo>
                <a:cubicBezTo>
                  <a:pt x="345702" y="321265"/>
                  <a:pt x="338558" y="304597"/>
                  <a:pt x="329033" y="287928"/>
                </a:cubicBezTo>
                <a:cubicBezTo>
                  <a:pt x="319508" y="271259"/>
                  <a:pt x="305220" y="235541"/>
                  <a:pt x="300458" y="216491"/>
                </a:cubicBezTo>
                <a:cubicBezTo>
                  <a:pt x="295696" y="197441"/>
                  <a:pt x="307602" y="185534"/>
                  <a:pt x="300458" y="173628"/>
                </a:cubicBezTo>
                <a:cubicBezTo>
                  <a:pt x="293314" y="161722"/>
                  <a:pt x="264740" y="130766"/>
                  <a:pt x="257596" y="145053"/>
                </a:cubicBezTo>
                <a:cubicBezTo>
                  <a:pt x="250452" y="159340"/>
                  <a:pt x="259977" y="216490"/>
                  <a:pt x="257596" y="259353"/>
                </a:cubicBezTo>
                <a:cubicBezTo>
                  <a:pt x="255215" y="302215"/>
                  <a:pt x="250452" y="371272"/>
                  <a:pt x="243308" y="402228"/>
                </a:cubicBezTo>
                <a:cubicBezTo>
                  <a:pt x="236164" y="433184"/>
                  <a:pt x="229020" y="445091"/>
                  <a:pt x="214733" y="445091"/>
                </a:cubicBezTo>
                <a:cubicBezTo>
                  <a:pt x="200446" y="445091"/>
                  <a:pt x="171870" y="416515"/>
                  <a:pt x="157583" y="402228"/>
                </a:cubicBezTo>
                <a:cubicBezTo>
                  <a:pt x="143296" y="387941"/>
                  <a:pt x="138533" y="359366"/>
                  <a:pt x="129008" y="359366"/>
                </a:cubicBezTo>
                <a:cubicBezTo>
                  <a:pt x="119483" y="359366"/>
                  <a:pt x="121864" y="404609"/>
                  <a:pt x="100433" y="402228"/>
                </a:cubicBezTo>
                <a:cubicBezTo>
                  <a:pt x="79002" y="399847"/>
                  <a:pt x="-6723" y="352222"/>
                  <a:pt x="421" y="373653"/>
                </a:cubicBezTo>
                <a:close/>
              </a:path>
            </a:pathLst>
          </a:custGeom>
          <a:no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aphicFrame>
        <p:nvGraphicFramePr>
          <p:cNvPr id="14" name="Group 7"/>
          <p:cNvGraphicFramePr>
            <a:graphicFrameLocks noGrp="1"/>
          </p:cNvGraphicFramePr>
          <p:nvPr>
            <p:extLst>
              <p:ext uri="{D42A27DB-BD31-4B8C-83A1-F6EECF244321}">
                <p14:modId xmlns:p14="http://schemas.microsoft.com/office/powerpoint/2010/main" val="3194756628"/>
              </p:ext>
            </p:extLst>
          </p:nvPr>
        </p:nvGraphicFramePr>
        <p:xfrm>
          <a:off x="228600" y="1371600"/>
          <a:ext cx="3962400" cy="2906431"/>
        </p:xfrm>
        <a:graphic>
          <a:graphicData uri="http://schemas.openxmlformats.org/drawingml/2006/table">
            <a:tbl>
              <a:tblPr/>
              <a:tblGrid>
                <a:gridCol w="1794194"/>
                <a:gridCol w="2168206"/>
              </a:tblGrid>
              <a:tr h="75116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Tên</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nước</a:t>
                      </a:r>
                      <a:endParaRPr kumimoji="0" lang="en-US" sz="2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Tỉ</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lệ</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gia</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tăng</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1444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Ê-</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ti</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-ô-pi-a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Ai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Cập</a:t>
                      </a:r>
                      <a:endParaRPr kumimoji="0" lang="en-US" sz="2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Tan-da-</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ni</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Ni-</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giê</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ri</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CH Nam Phi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2,9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2,1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2,8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Freeform 1"/>
          <p:cNvSpPr/>
          <p:nvPr/>
        </p:nvSpPr>
        <p:spPr>
          <a:xfrm>
            <a:off x="5587175" y="2427456"/>
            <a:ext cx="845341" cy="672932"/>
          </a:xfrm>
          <a:custGeom>
            <a:avLst/>
            <a:gdLst>
              <a:gd name="connsiteX0" fmla="*/ 13525 w 845341"/>
              <a:gd name="connsiteY0" fmla="*/ 530057 h 672932"/>
              <a:gd name="connsiteX1" fmla="*/ 13525 w 845341"/>
              <a:gd name="connsiteY1" fmla="*/ 401469 h 672932"/>
              <a:gd name="connsiteX2" fmla="*/ 99250 w 845341"/>
              <a:gd name="connsiteY2" fmla="*/ 315744 h 672932"/>
              <a:gd name="connsiteX3" fmla="*/ 99250 w 845341"/>
              <a:gd name="connsiteY3" fmla="*/ 230019 h 672932"/>
              <a:gd name="connsiteX4" fmla="*/ 84963 w 845341"/>
              <a:gd name="connsiteY4" fmla="*/ 115719 h 672932"/>
              <a:gd name="connsiteX5" fmla="*/ 170688 w 845341"/>
              <a:gd name="connsiteY5" fmla="*/ 44282 h 672932"/>
              <a:gd name="connsiteX6" fmla="*/ 199263 w 845341"/>
              <a:gd name="connsiteY6" fmla="*/ 1419 h 672932"/>
              <a:gd name="connsiteX7" fmla="*/ 270700 w 845341"/>
              <a:gd name="connsiteY7" fmla="*/ 29994 h 672932"/>
              <a:gd name="connsiteX8" fmla="*/ 313563 w 845341"/>
              <a:gd name="connsiteY8" fmla="*/ 72857 h 672932"/>
              <a:gd name="connsiteX9" fmla="*/ 385000 w 845341"/>
              <a:gd name="connsiteY9" fmla="*/ 44282 h 672932"/>
              <a:gd name="connsiteX10" fmla="*/ 456438 w 845341"/>
              <a:gd name="connsiteY10" fmla="*/ 72857 h 672932"/>
              <a:gd name="connsiteX11" fmla="*/ 556450 w 845341"/>
              <a:gd name="connsiteY11" fmla="*/ 87144 h 672932"/>
              <a:gd name="connsiteX12" fmla="*/ 613600 w 845341"/>
              <a:gd name="connsiteY12" fmla="*/ 29994 h 672932"/>
              <a:gd name="connsiteX13" fmla="*/ 713613 w 845341"/>
              <a:gd name="connsiteY13" fmla="*/ 1419 h 672932"/>
              <a:gd name="connsiteX14" fmla="*/ 785050 w 845341"/>
              <a:gd name="connsiteY14" fmla="*/ 72857 h 672932"/>
              <a:gd name="connsiteX15" fmla="*/ 827913 w 845341"/>
              <a:gd name="connsiteY15" fmla="*/ 201444 h 672932"/>
              <a:gd name="connsiteX16" fmla="*/ 842200 w 845341"/>
              <a:gd name="connsiteY16" fmla="*/ 272882 h 672932"/>
              <a:gd name="connsiteX17" fmla="*/ 770763 w 845341"/>
              <a:gd name="connsiteY17" fmla="*/ 315744 h 672932"/>
              <a:gd name="connsiteX18" fmla="*/ 742188 w 845341"/>
              <a:gd name="connsiteY18" fmla="*/ 430044 h 672932"/>
              <a:gd name="connsiteX19" fmla="*/ 570738 w 845341"/>
              <a:gd name="connsiteY19" fmla="*/ 558632 h 672932"/>
              <a:gd name="connsiteX20" fmla="*/ 485013 w 845341"/>
              <a:gd name="connsiteY20" fmla="*/ 587207 h 672932"/>
              <a:gd name="connsiteX21" fmla="*/ 399288 w 845341"/>
              <a:gd name="connsiteY21" fmla="*/ 587207 h 672932"/>
              <a:gd name="connsiteX22" fmla="*/ 256413 w 845341"/>
              <a:gd name="connsiteY22" fmla="*/ 572919 h 672932"/>
              <a:gd name="connsiteX23" fmla="*/ 184975 w 845341"/>
              <a:gd name="connsiteY23" fmla="*/ 672932 h 672932"/>
              <a:gd name="connsiteX24" fmla="*/ 142113 w 845341"/>
              <a:gd name="connsiteY24" fmla="*/ 572919 h 672932"/>
              <a:gd name="connsiteX25" fmla="*/ 13525 w 845341"/>
              <a:gd name="connsiteY25" fmla="*/ 530057 h 67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5341" h="672932">
                <a:moveTo>
                  <a:pt x="13525" y="530057"/>
                </a:moveTo>
                <a:cubicBezTo>
                  <a:pt x="-7906" y="501482"/>
                  <a:pt x="-762" y="437188"/>
                  <a:pt x="13525" y="401469"/>
                </a:cubicBezTo>
                <a:cubicBezTo>
                  <a:pt x="27812" y="365750"/>
                  <a:pt x="84963" y="344319"/>
                  <a:pt x="99250" y="315744"/>
                </a:cubicBezTo>
                <a:cubicBezTo>
                  <a:pt x="113537" y="287169"/>
                  <a:pt x="101631" y="263356"/>
                  <a:pt x="99250" y="230019"/>
                </a:cubicBezTo>
                <a:cubicBezTo>
                  <a:pt x="96869" y="196682"/>
                  <a:pt x="73057" y="146675"/>
                  <a:pt x="84963" y="115719"/>
                </a:cubicBezTo>
                <a:cubicBezTo>
                  <a:pt x="96869" y="84763"/>
                  <a:pt x="151638" y="63332"/>
                  <a:pt x="170688" y="44282"/>
                </a:cubicBezTo>
                <a:cubicBezTo>
                  <a:pt x="189738" y="25232"/>
                  <a:pt x="182594" y="3800"/>
                  <a:pt x="199263" y="1419"/>
                </a:cubicBezTo>
                <a:cubicBezTo>
                  <a:pt x="215932" y="-962"/>
                  <a:pt x="251650" y="18088"/>
                  <a:pt x="270700" y="29994"/>
                </a:cubicBezTo>
                <a:cubicBezTo>
                  <a:pt x="289750" y="41900"/>
                  <a:pt x="294513" y="70476"/>
                  <a:pt x="313563" y="72857"/>
                </a:cubicBezTo>
                <a:cubicBezTo>
                  <a:pt x="332613" y="75238"/>
                  <a:pt x="361188" y="44282"/>
                  <a:pt x="385000" y="44282"/>
                </a:cubicBezTo>
                <a:cubicBezTo>
                  <a:pt x="408812" y="44282"/>
                  <a:pt x="427863" y="65713"/>
                  <a:pt x="456438" y="72857"/>
                </a:cubicBezTo>
                <a:cubicBezTo>
                  <a:pt x="485013" y="80001"/>
                  <a:pt x="530256" y="94288"/>
                  <a:pt x="556450" y="87144"/>
                </a:cubicBezTo>
                <a:cubicBezTo>
                  <a:pt x="582644" y="80000"/>
                  <a:pt x="587406" y="44281"/>
                  <a:pt x="613600" y="29994"/>
                </a:cubicBezTo>
                <a:cubicBezTo>
                  <a:pt x="639794" y="15707"/>
                  <a:pt x="685038" y="-5725"/>
                  <a:pt x="713613" y="1419"/>
                </a:cubicBezTo>
                <a:cubicBezTo>
                  <a:pt x="742188" y="8563"/>
                  <a:pt x="766000" y="39519"/>
                  <a:pt x="785050" y="72857"/>
                </a:cubicBezTo>
                <a:cubicBezTo>
                  <a:pt x="804100" y="106194"/>
                  <a:pt x="818388" y="168106"/>
                  <a:pt x="827913" y="201444"/>
                </a:cubicBezTo>
                <a:cubicBezTo>
                  <a:pt x="837438" y="234781"/>
                  <a:pt x="851725" y="253832"/>
                  <a:pt x="842200" y="272882"/>
                </a:cubicBezTo>
                <a:cubicBezTo>
                  <a:pt x="832675" y="291932"/>
                  <a:pt x="787432" y="289550"/>
                  <a:pt x="770763" y="315744"/>
                </a:cubicBezTo>
                <a:cubicBezTo>
                  <a:pt x="754094" y="341938"/>
                  <a:pt x="775526" y="389563"/>
                  <a:pt x="742188" y="430044"/>
                </a:cubicBezTo>
                <a:cubicBezTo>
                  <a:pt x="708851" y="470525"/>
                  <a:pt x="613601" y="532438"/>
                  <a:pt x="570738" y="558632"/>
                </a:cubicBezTo>
                <a:cubicBezTo>
                  <a:pt x="527876" y="584826"/>
                  <a:pt x="513588" y="582445"/>
                  <a:pt x="485013" y="587207"/>
                </a:cubicBezTo>
                <a:cubicBezTo>
                  <a:pt x="456438" y="591969"/>
                  <a:pt x="437388" y="589588"/>
                  <a:pt x="399288" y="587207"/>
                </a:cubicBezTo>
                <a:cubicBezTo>
                  <a:pt x="361188" y="584826"/>
                  <a:pt x="292132" y="558632"/>
                  <a:pt x="256413" y="572919"/>
                </a:cubicBezTo>
                <a:cubicBezTo>
                  <a:pt x="220694" y="587206"/>
                  <a:pt x="204025" y="672932"/>
                  <a:pt x="184975" y="672932"/>
                </a:cubicBezTo>
                <a:cubicBezTo>
                  <a:pt x="165925" y="672932"/>
                  <a:pt x="163544" y="596731"/>
                  <a:pt x="142113" y="572919"/>
                </a:cubicBezTo>
                <a:cubicBezTo>
                  <a:pt x="120682" y="549107"/>
                  <a:pt x="34956" y="558632"/>
                  <a:pt x="13525" y="530057"/>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7400925" y="3470479"/>
            <a:ext cx="701790" cy="859332"/>
          </a:xfrm>
          <a:custGeom>
            <a:avLst/>
            <a:gdLst>
              <a:gd name="connsiteX0" fmla="*/ 700088 w 701790"/>
              <a:gd name="connsiteY0" fmla="*/ 744334 h 859332"/>
              <a:gd name="connsiteX1" fmla="*/ 614363 w 701790"/>
              <a:gd name="connsiteY1" fmla="*/ 801484 h 859332"/>
              <a:gd name="connsiteX2" fmla="*/ 514350 w 701790"/>
              <a:gd name="connsiteY2" fmla="*/ 815771 h 859332"/>
              <a:gd name="connsiteX3" fmla="*/ 471488 w 701790"/>
              <a:gd name="connsiteY3" fmla="*/ 858634 h 859332"/>
              <a:gd name="connsiteX4" fmla="*/ 400050 w 701790"/>
              <a:gd name="connsiteY4" fmla="*/ 815771 h 859332"/>
              <a:gd name="connsiteX5" fmla="*/ 357188 w 701790"/>
              <a:gd name="connsiteY5" fmla="*/ 858634 h 859332"/>
              <a:gd name="connsiteX6" fmla="*/ 328613 w 701790"/>
              <a:gd name="connsiteY6" fmla="*/ 772909 h 859332"/>
              <a:gd name="connsiteX7" fmla="*/ 271463 w 701790"/>
              <a:gd name="connsiteY7" fmla="*/ 687184 h 859332"/>
              <a:gd name="connsiteX8" fmla="*/ 157163 w 701790"/>
              <a:gd name="connsiteY8" fmla="*/ 644321 h 859332"/>
              <a:gd name="connsiteX9" fmla="*/ 57150 w 701790"/>
              <a:gd name="connsiteY9" fmla="*/ 587171 h 859332"/>
              <a:gd name="connsiteX10" fmla="*/ 28575 w 701790"/>
              <a:gd name="connsiteY10" fmla="*/ 458584 h 859332"/>
              <a:gd name="connsiteX11" fmla="*/ 0 w 701790"/>
              <a:gd name="connsiteY11" fmla="*/ 315709 h 859332"/>
              <a:gd name="connsiteX12" fmla="*/ 28575 w 701790"/>
              <a:gd name="connsiteY12" fmla="*/ 272846 h 859332"/>
              <a:gd name="connsiteX13" fmla="*/ 57150 w 701790"/>
              <a:gd name="connsiteY13" fmla="*/ 201409 h 859332"/>
              <a:gd name="connsiteX14" fmla="*/ 57150 w 701790"/>
              <a:gd name="connsiteY14" fmla="*/ 101396 h 859332"/>
              <a:gd name="connsiteX15" fmla="*/ 71438 w 701790"/>
              <a:gd name="connsiteY15" fmla="*/ 58534 h 859332"/>
              <a:gd name="connsiteX16" fmla="*/ 142875 w 701790"/>
              <a:gd name="connsiteY16" fmla="*/ 44246 h 859332"/>
              <a:gd name="connsiteX17" fmla="*/ 185738 w 701790"/>
              <a:gd name="connsiteY17" fmla="*/ 158546 h 859332"/>
              <a:gd name="connsiteX18" fmla="*/ 257175 w 701790"/>
              <a:gd name="connsiteY18" fmla="*/ 172834 h 859332"/>
              <a:gd name="connsiteX19" fmla="*/ 300038 w 701790"/>
              <a:gd name="connsiteY19" fmla="*/ 44246 h 859332"/>
              <a:gd name="connsiteX20" fmla="*/ 314325 w 701790"/>
              <a:gd name="connsiteY20" fmla="*/ 1384 h 859332"/>
              <a:gd name="connsiteX21" fmla="*/ 400050 w 701790"/>
              <a:gd name="connsiteY21" fmla="*/ 87109 h 859332"/>
              <a:gd name="connsiteX22" fmla="*/ 500063 w 701790"/>
              <a:gd name="connsiteY22" fmla="*/ 144259 h 859332"/>
              <a:gd name="connsiteX23" fmla="*/ 571500 w 701790"/>
              <a:gd name="connsiteY23" fmla="*/ 229984 h 859332"/>
              <a:gd name="connsiteX24" fmla="*/ 628650 w 701790"/>
              <a:gd name="connsiteY24" fmla="*/ 287134 h 859332"/>
              <a:gd name="connsiteX25" fmla="*/ 642938 w 701790"/>
              <a:gd name="connsiteY25" fmla="*/ 358571 h 859332"/>
              <a:gd name="connsiteX26" fmla="*/ 614363 w 701790"/>
              <a:gd name="connsiteY26" fmla="*/ 458584 h 859332"/>
              <a:gd name="connsiteX27" fmla="*/ 671513 w 701790"/>
              <a:gd name="connsiteY27" fmla="*/ 544309 h 859332"/>
              <a:gd name="connsiteX28" fmla="*/ 671513 w 701790"/>
              <a:gd name="connsiteY28" fmla="*/ 630034 h 859332"/>
              <a:gd name="connsiteX29" fmla="*/ 700088 w 701790"/>
              <a:gd name="connsiteY29" fmla="*/ 744334 h 85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1790" h="859332">
                <a:moveTo>
                  <a:pt x="700088" y="744334"/>
                </a:moveTo>
                <a:cubicBezTo>
                  <a:pt x="690563" y="772909"/>
                  <a:pt x="645319" y="789578"/>
                  <a:pt x="614363" y="801484"/>
                </a:cubicBezTo>
                <a:cubicBezTo>
                  <a:pt x="583407" y="813390"/>
                  <a:pt x="538162" y="806246"/>
                  <a:pt x="514350" y="815771"/>
                </a:cubicBezTo>
                <a:cubicBezTo>
                  <a:pt x="490537" y="825296"/>
                  <a:pt x="490538" y="858634"/>
                  <a:pt x="471488" y="858634"/>
                </a:cubicBezTo>
                <a:cubicBezTo>
                  <a:pt x="452438" y="858634"/>
                  <a:pt x="419100" y="815771"/>
                  <a:pt x="400050" y="815771"/>
                </a:cubicBezTo>
                <a:cubicBezTo>
                  <a:pt x="381000" y="815771"/>
                  <a:pt x="369094" y="865778"/>
                  <a:pt x="357188" y="858634"/>
                </a:cubicBezTo>
                <a:cubicBezTo>
                  <a:pt x="345282" y="851490"/>
                  <a:pt x="342900" y="801484"/>
                  <a:pt x="328613" y="772909"/>
                </a:cubicBezTo>
                <a:cubicBezTo>
                  <a:pt x="314326" y="744334"/>
                  <a:pt x="300038" y="708615"/>
                  <a:pt x="271463" y="687184"/>
                </a:cubicBezTo>
                <a:cubicBezTo>
                  <a:pt x="242888" y="665753"/>
                  <a:pt x="192882" y="660990"/>
                  <a:pt x="157163" y="644321"/>
                </a:cubicBezTo>
                <a:cubicBezTo>
                  <a:pt x="121444" y="627652"/>
                  <a:pt x="78581" y="618127"/>
                  <a:pt x="57150" y="587171"/>
                </a:cubicBezTo>
                <a:cubicBezTo>
                  <a:pt x="35719" y="556215"/>
                  <a:pt x="38100" y="503828"/>
                  <a:pt x="28575" y="458584"/>
                </a:cubicBezTo>
                <a:cubicBezTo>
                  <a:pt x="19050" y="413340"/>
                  <a:pt x="0" y="346665"/>
                  <a:pt x="0" y="315709"/>
                </a:cubicBezTo>
                <a:cubicBezTo>
                  <a:pt x="0" y="284753"/>
                  <a:pt x="19050" y="291896"/>
                  <a:pt x="28575" y="272846"/>
                </a:cubicBezTo>
                <a:cubicBezTo>
                  <a:pt x="38100" y="253796"/>
                  <a:pt x="52388" y="229984"/>
                  <a:pt x="57150" y="201409"/>
                </a:cubicBezTo>
                <a:cubicBezTo>
                  <a:pt x="61912" y="172834"/>
                  <a:pt x="54769" y="125209"/>
                  <a:pt x="57150" y="101396"/>
                </a:cubicBezTo>
                <a:cubicBezTo>
                  <a:pt x="59531" y="77583"/>
                  <a:pt x="57151" y="68059"/>
                  <a:pt x="71438" y="58534"/>
                </a:cubicBezTo>
                <a:cubicBezTo>
                  <a:pt x="85725" y="49009"/>
                  <a:pt x="123825" y="27577"/>
                  <a:pt x="142875" y="44246"/>
                </a:cubicBezTo>
                <a:cubicBezTo>
                  <a:pt x="161925" y="60915"/>
                  <a:pt x="166688" y="137115"/>
                  <a:pt x="185738" y="158546"/>
                </a:cubicBezTo>
                <a:cubicBezTo>
                  <a:pt x="204788" y="179977"/>
                  <a:pt x="238125" y="191884"/>
                  <a:pt x="257175" y="172834"/>
                </a:cubicBezTo>
                <a:cubicBezTo>
                  <a:pt x="276225" y="153784"/>
                  <a:pt x="300038" y="44246"/>
                  <a:pt x="300038" y="44246"/>
                </a:cubicBezTo>
                <a:cubicBezTo>
                  <a:pt x="309563" y="15671"/>
                  <a:pt x="297656" y="-5760"/>
                  <a:pt x="314325" y="1384"/>
                </a:cubicBezTo>
                <a:cubicBezTo>
                  <a:pt x="330994" y="8528"/>
                  <a:pt x="369094" y="63296"/>
                  <a:pt x="400050" y="87109"/>
                </a:cubicBezTo>
                <a:cubicBezTo>
                  <a:pt x="431006" y="110921"/>
                  <a:pt x="471488" y="120447"/>
                  <a:pt x="500063" y="144259"/>
                </a:cubicBezTo>
                <a:cubicBezTo>
                  <a:pt x="528638" y="168071"/>
                  <a:pt x="550069" y="206172"/>
                  <a:pt x="571500" y="229984"/>
                </a:cubicBezTo>
                <a:cubicBezTo>
                  <a:pt x="592931" y="253796"/>
                  <a:pt x="616744" y="265703"/>
                  <a:pt x="628650" y="287134"/>
                </a:cubicBezTo>
                <a:cubicBezTo>
                  <a:pt x="640556" y="308565"/>
                  <a:pt x="645319" y="329996"/>
                  <a:pt x="642938" y="358571"/>
                </a:cubicBezTo>
                <a:cubicBezTo>
                  <a:pt x="640557" y="387146"/>
                  <a:pt x="609600" y="427628"/>
                  <a:pt x="614363" y="458584"/>
                </a:cubicBezTo>
                <a:cubicBezTo>
                  <a:pt x="619126" y="489540"/>
                  <a:pt x="661988" y="515734"/>
                  <a:pt x="671513" y="544309"/>
                </a:cubicBezTo>
                <a:cubicBezTo>
                  <a:pt x="681038" y="572884"/>
                  <a:pt x="666750" y="599078"/>
                  <a:pt x="671513" y="630034"/>
                </a:cubicBezTo>
                <a:cubicBezTo>
                  <a:pt x="676275" y="660990"/>
                  <a:pt x="709613" y="715759"/>
                  <a:pt x="700088" y="744334"/>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p:cTn id="22" dur="500" fill="hold"/>
                                        <p:tgtEl>
                                          <p:spTgt spid="1029"/>
                                        </p:tgtEl>
                                        <p:attrNameLst>
                                          <p:attrName>ppt_w</p:attrName>
                                        </p:attrNameLst>
                                      </p:cBhvr>
                                      <p:tavLst>
                                        <p:tav tm="0">
                                          <p:val>
                                            <p:fltVal val="0"/>
                                          </p:val>
                                        </p:tav>
                                        <p:tav tm="100000">
                                          <p:val>
                                            <p:strVal val="#ppt_w"/>
                                          </p:val>
                                        </p:tav>
                                      </p:tavLst>
                                    </p:anim>
                                    <p:anim calcmode="lin" valueType="num">
                                      <p:cBhvr>
                                        <p:cTn id="23" dur="500" fill="hold"/>
                                        <p:tgtEl>
                                          <p:spTgt spid="1029"/>
                                        </p:tgtEl>
                                        <p:attrNameLst>
                                          <p:attrName>ppt_h</p:attrName>
                                        </p:attrNameLst>
                                      </p:cBhvr>
                                      <p:tavLst>
                                        <p:tav tm="0">
                                          <p:val>
                                            <p:fltVal val="0"/>
                                          </p:val>
                                        </p:tav>
                                        <p:tav tm="100000">
                                          <p:val>
                                            <p:strVal val="#ppt_h"/>
                                          </p:val>
                                        </p:tav>
                                      </p:tavLst>
                                    </p:anim>
                                    <p:animEffect transition="in" filter="fade">
                                      <p:cBhvr>
                                        <p:cTn id="24" dur="500"/>
                                        <p:tgtEl>
                                          <p:spTgt spid="1029"/>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 calcmode="lin" valueType="num">
                                      <p:cBhvr>
                                        <p:cTn id="4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6">
                                            <p:txEl>
                                              <p:pRg st="2" end="2"/>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563" y="1828800"/>
            <a:ext cx="4017963" cy="4524315"/>
          </a:xfrm>
          <a:prstGeom prst="rect">
            <a:avLst/>
          </a:prstGeom>
          <a:noFill/>
        </p:spPr>
        <p:txBody>
          <a:bodyPr>
            <a:spAutoFit/>
          </a:bodyPr>
          <a:lstStyle/>
          <a:p>
            <a:pPr eaLnBrk="0" hangingPunct="0">
              <a:defRPr/>
            </a:pP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H29.1, </a:t>
            </a:r>
            <a:r>
              <a:rPr lang="en-US" sz="2400" b="1" dirty="0" err="1" smtClean="0">
                <a:latin typeface="Times New Roman" pitchFamily="18" charset="0"/>
                <a:cs typeface="Times New Roman" pitchFamily="18" charset="0"/>
              </a:rPr>
              <a:t>dựa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thông</a:t>
            </a:r>
            <a:r>
              <a:rPr lang="en-US" sz="2400" b="1" dirty="0" smtClean="0">
                <a:latin typeface="Times New Roman" pitchFamily="18" charset="0"/>
                <a:cs typeface="Times New Roman" pitchFamily="18" charset="0"/>
              </a:rPr>
              <a:t> tin SGK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kiến</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thảo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luận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(4’) </a:t>
            </a:r>
            <a:r>
              <a:rPr lang="en-US" sz="2400" b="1" dirty="0" err="1" smtClean="0">
                <a:latin typeface="Times New Roman" pitchFamily="18" charset="0"/>
                <a:cs typeface="Times New Roman" pitchFamily="18" charset="0"/>
              </a:rPr>
              <a:t>trả</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a:t>
            </a:r>
          </a:p>
          <a:p>
            <a:pPr marL="342900" indent="-342900" eaLnBrk="0" hangingPunct="0">
              <a:buFontTx/>
              <a:buChar char="-"/>
              <a:defRPr/>
            </a:pPr>
            <a:endParaRPr lang="en-US" sz="2400" dirty="0">
              <a:solidFill>
                <a:srgbClr val="FF0000"/>
              </a:solidFill>
              <a:latin typeface="Times New Roman" pitchFamily="18" charset="0"/>
              <a:cs typeface="Times New Roman" pitchFamily="18" charset="0"/>
            </a:endParaRPr>
          </a:p>
          <a:p>
            <a:pPr marL="342900" indent="-342900" eaLnBrk="0" hangingPunct="0">
              <a:buFontTx/>
              <a:buChar char="-"/>
              <a:defRPr/>
            </a:pPr>
            <a:r>
              <a:rPr lang="en-US" sz="2400" dirty="0" err="1">
                <a:solidFill>
                  <a:srgbClr val="FF0000"/>
                </a:solidFill>
                <a:latin typeface="Times New Roman" pitchFamily="18" charset="0"/>
                <a:cs typeface="Times New Roman" pitchFamily="18" charset="0"/>
              </a:rPr>
              <a:t>Nhận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xét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sự</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Châu</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Phi? </a:t>
            </a:r>
            <a:r>
              <a:rPr lang="en-US" sz="2400" dirty="0" err="1" smtClean="0">
                <a:solidFill>
                  <a:srgbClr val="FF0000"/>
                </a:solidFill>
                <a:latin typeface="Times New Roman" pitchFamily="18" charset="0"/>
                <a:cs typeface="Times New Roman" pitchFamily="18" charset="0"/>
              </a:rPr>
              <a:t>Giải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thích</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tại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sao</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có</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sự</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bố</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đó</a:t>
            </a:r>
            <a:r>
              <a:rPr lang="en-US" sz="2400" dirty="0">
                <a:solidFill>
                  <a:srgbClr val="FF0000"/>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p>
          <a:p>
            <a:pPr marL="342900" indent="-342900" eaLnBrk="0" hangingPunct="0">
              <a:buFontTx/>
              <a:buChar char="-"/>
              <a:defRPr/>
            </a:pPr>
            <a:r>
              <a:rPr lang="en-US" sz="2400" dirty="0" err="1" smtClean="0">
                <a:solidFill>
                  <a:srgbClr val="FF0000"/>
                </a:solidFill>
                <a:latin typeface="Times New Roman" pitchFamily="18" charset="0"/>
                <a:cs typeface="Times New Roman" pitchFamily="18" charset="0"/>
              </a:rPr>
              <a:t>Các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đô</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thị</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trên</a:t>
            </a:r>
            <a:r>
              <a:rPr lang="en-US" sz="2400" dirty="0" smtClean="0">
                <a:solidFill>
                  <a:srgbClr val="FF0000"/>
                </a:solidFill>
                <a:latin typeface="Times New Roman" pitchFamily="18" charset="0"/>
                <a:cs typeface="Times New Roman" pitchFamily="18" charset="0"/>
              </a:rPr>
              <a:t> 1 </a:t>
            </a:r>
            <a:r>
              <a:rPr lang="en-US" sz="2400" dirty="0" err="1" smtClean="0">
                <a:solidFill>
                  <a:srgbClr val="FF0000"/>
                </a:solidFill>
                <a:latin typeface="Times New Roman" pitchFamily="18" charset="0"/>
                <a:cs typeface="Times New Roman" pitchFamily="18" charset="0"/>
              </a:rPr>
              <a:t>triệu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dân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của</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Châu</a:t>
            </a:r>
            <a:r>
              <a:rPr lang="en-US" sz="2400" dirty="0" smtClean="0">
                <a:solidFill>
                  <a:srgbClr val="FF0000"/>
                </a:solidFill>
                <a:latin typeface="Times New Roman" pitchFamily="18" charset="0"/>
                <a:cs typeface="Times New Roman" pitchFamily="18" charset="0"/>
              </a:rPr>
              <a:t> Phi </a:t>
            </a:r>
            <a:r>
              <a:rPr lang="en-US" sz="2400" dirty="0" err="1" smtClean="0">
                <a:solidFill>
                  <a:srgbClr val="FF0000"/>
                </a:solidFill>
                <a:latin typeface="Times New Roman" pitchFamily="18" charset="0"/>
                <a:cs typeface="Times New Roman" pitchFamily="18" charset="0"/>
              </a:rPr>
              <a:t>phân</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bố</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chủ</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yếu</a:t>
            </a:r>
            <a:r>
              <a:rPr lang="en-US" sz="2400" dirty="0" smtClean="0">
                <a:solidFill>
                  <a:srgbClr val="FF0000"/>
                </a:solidFill>
                <a:latin typeface="Times New Roman" pitchFamily="18" charset="0"/>
                <a:cs typeface="Times New Roman" pitchFamily="18" charset="0"/>
              </a:rPr>
              <a:t> ở </a:t>
            </a:r>
            <a:r>
              <a:rPr lang="en-US" sz="2400" dirty="0" err="1" smtClean="0">
                <a:solidFill>
                  <a:srgbClr val="FF0000"/>
                </a:solidFill>
                <a:latin typeface="Times New Roman" pitchFamily="18" charset="0"/>
                <a:cs typeface="Times New Roman" pitchFamily="18" charset="0"/>
              </a:rPr>
              <a:t>đâu</a:t>
            </a:r>
            <a:r>
              <a:rPr lang="en-US" sz="2400" dirty="0" smtClean="0">
                <a:solidFill>
                  <a:srgbClr val="FF0000"/>
                </a:solidFill>
                <a:latin typeface="Times New Roman" pitchFamily="18" charset="0"/>
                <a:cs typeface="Times New Roman" pitchFamily="18" charset="0"/>
              </a:rPr>
              <a:t>?</a:t>
            </a:r>
          </a:p>
          <a:p>
            <a:pPr marL="342900" indent="-342900" eaLnBrk="0" hangingPunct="0">
              <a:buFontTx/>
              <a:buChar char="-"/>
              <a:defRPr/>
            </a:pPr>
            <a:endParaRPr lang="en-US" sz="2400" dirty="0">
              <a:solidFill>
                <a:srgbClr val="FF0000"/>
              </a:solidFill>
              <a:latin typeface="Times New Roman" pitchFamily="18" charset="0"/>
              <a:cs typeface="Times New Roman" pitchFamily="18" charset="0"/>
            </a:endParaRPr>
          </a:p>
        </p:txBody>
      </p:sp>
      <p:sp>
        <p:nvSpPr>
          <p:cNvPr id="10244" name="Rectangle 6"/>
          <p:cNvSpPr>
            <a:spLocks noChangeArrowheads="1"/>
          </p:cNvSpPr>
          <p:nvPr/>
        </p:nvSpPr>
        <p:spPr bwMode="auto">
          <a:xfrm>
            <a:off x="0" y="26988"/>
            <a:ext cx="9144000" cy="584200"/>
          </a:xfrm>
          <a:prstGeom prst="rect">
            <a:avLst/>
          </a:prstGeom>
          <a:solidFill>
            <a:schemeClr val="bg1"/>
          </a:solidFill>
          <a:ln w="38100">
            <a:solidFill>
              <a:srgbClr val="0000FF"/>
            </a:solidFill>
            <a:miter lim="800000"/>
            <a:headEnd/>
            <a:tailEnd/>
          </a:ln>
        </p:spPr>
        <p:txBody>
          <a:bodyPr>
            <a:spAutoFit/>
          </a:bodyPr>
          <a:lstStyle/>
          <a:p>
            <a:pPr eaLnBrk="0" hangingPunct="0"/>
            <a:r>
              <a:rPr lang="en-US" altLang="en-US" sz="2400" i="1" u="sng">
                <a:solidFill>
                  <a:srgbClr val="002060"/>
                </a:solidFill>
                <a:latin typeface="Times New Roman" pitchFamily="18" charset="0"/>
                <a:cs typeface="Times New Roman" pitchFamily="18" charset="0"/>
              </a:rPr>
              <a:t>Tiết 32 - Bài 29</a:t>
            </a:r>
            <a:r>
              <a:rPr lang="en-US" altLang="en-US" sz="2400" i="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DÂN CƯ, XÃ HỘI CHÂU PHI</a:t>
            </a:r>
            <a:r>
              <a:rPr lang="en-US" altLang="en-US" sz="2400" b="1">
                <a:solidFill>
                  <a:srgbClr val="002060"/>
                </a:solidFill>
                <a:latin typeface="Times New Roman" pitchFamily="18" charset="0"/>
                <a:cs typeface="Times New Roman" pitchFamily="18" charset="0"/>
              </a:rPr>
              <a:t>                           </a:t>
            </a:r>
          </a:p>
        </p:txBody>
      </p:sp>
      <p:cxnSp>
        <p:nvCxnSpPr>
          <p:cNvPr id="17" name="Straight Connector 16"/>
          <p:cNvCxnSpPr/>
          <p:nvPr/>
        </p:nvCxnSpPr>
        <p:spPr>
          <a:xfrm flipH="1">
            <a:off x="13487400" y="2578100"/>
            <a:ext cx="685800" cy="5984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a:off x="13330238" y="3317875"/>
            <a:ext cx="47625" cy="6477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21" name="Freeform 20"/>
          <p:cNvSpPr/>
          <p:nvPr/>
        </p:nvSpPr>
        <p:spPr>
          <a:xfrm>
            <a:off x="13192125" y="4705350"/>
            <a:ext cx="942975" cy="404813"/>
          </a:xfrm>
          <a:custGeom>
            <a:avLst/>
            <a:gdLst>
              <a:gd name="connsiteX0" fmla="*/ 942975 w 942975"/>
              <a:gd name="connsiteY0" fmla="*/ 75045 h 403657"/>
              <a:gd name="connsiteX1" fmla="*/ 642938 w 942975"/>
              <a:gd name="connsiteY1" fmla="*/ 3607 h 403657"/>
              <a:gd name="connsiteX2" fmla="*/ 542925 w 942975"/>
              <a:gd name="connsiteY2" fmla="*/ 175057 h 403657"/>
              <a:gd name="connsiteX3" fmla="*/ 328613 w 942975"/>
              <a:gd name="connsiteY3" fmla="*/ 346507 h 403657"/>
              <a:gd name="connsiteX4" fmla="*/ 0 w 942975"/>
              <a:gd name="connsiteY4" fmla="*/ 403657 h 403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975" h="403657">
                <a:moveTo>
                  <a:pt x="942975" y="75045"/>
                </a:moveTo>
                <a:cubicBezTo>
                  <a:pt x="826294" y="30991"/>
                  <a:pt x="709613" y="-13062"/>
                  <a:pt x="642938" y="3607"/>
                </a:cubicBezTo>
                <a:cubicBezTo>
                  <a:pt x="576263" y="20276"/>
                  <a:pt x="595313" y="117907"/>
                  <a:pt x="542925" y="175057"/>
                </a:cubicBezTo>
                <a:cubicBezTo>
                  <a:pt x="490537" y="232207"/>
                  <a:pt x="419100" y="308407"/>
                  <a:pt x="328613" y="346507"/>
                </a:cubicBezTo>
                <a:cubicBezTo>
                  <a:pt x="238126" y="384607"/>
                  <a:pt x="119063" y="394132"/>
                  <a:pt x="0" y="403657"/>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23" name="Freeform 22"/>
          <p:cNvSpPr/>
          <p:nvPr/>
        </p:nvSpPr>
        <p:spPr>
          <a:xfrm>
            <a:off x="13606463" y="3681413"/>
            <a:ext cx="542925" cy="614362"/>
          </a:xfrm>
          <a:custGeom>
            <a:avLst/>
            <a:gdLst>
              <a:gd name="connsiteX0" fmla="*/ 542925 w 542925"/>
              <a:gd name="connsiteY0" fmla="*/ 614363 h 614363"/>
              <a:gd name="connsiteX1" fmla="*/ 471487 w 542925"/>
              <a:gd name="connsiteY1" fmla="*/ 485775 h 614363"/>
              <a:gd name="connsiteX2" fmla="*/ 400050 w 542925"/>
              <a:gd name="connsiteY2" fmla="*/ 328613 h 614363"/>
              <a:gd name="connsiteX3" fmla="*/ 257175 w 542925"/>
              <a:gd name="connsiteY3" fmla="*/ 142875 h 614363"/>
              <a:gd name="connsiteX4" fmla="*/ 0 w 542925"/>
              <a:gd name="connsiteY4" fmla="*/ 0 h 614363"/>
              <a:gd name="connsiteX5" fmla="*/ 0 w 542925"/>
              <a:gd name="connsiteY5" fmla="*/ 0 h 6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614363">
                <a:moveTo>
                  <a:pt x="542925" y="614363"/>
                </a:moveTo>
                <a:cubicBezTo>
                  <a:pt x="519112" y="573881"/>
                  <a:pt x="495299" y="533400"/>
                  <a:pt x="471487" y="485775"/>
                </a:cubicBezTo>
                <a:cubicBezTo>
                  <a:pt x="447674" y="438150"/>
                  <a:pt x="435769" y="385763"/>
                  <a:pt x="400050" y="328613"/>
                </a:cubicBezTo>
                <a:cubicBezTo>
                  <a:pt x="364331" y="271463"/>
                  <a:pt x="323850" y="197644"/>
                  <a:pt x="257175" y="142875"/>
                </a:cubicBezTo>
                <a:cubicBezTo>
                  <a:pt x="190500" y="88106"/>
                  <a:pt x="0" y="0"/>
                  <a:pt x="0" y="0"/>
                </a:cubicBezTo>
                <a:lnTo>
                  <a:pt x="0" y="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cxnSp>
        <p:nvCxnSpPr>
          <p:cNvPr id="39" name="Straight Arrow Connector 38"/>
          <p:cNvCxnSpPr/>
          <p:nvPr/>
        </p:nvCxnSpPr>
        <p:spPr>
          <a:xfrm flipH="1" flipV="1">
            <a:off x="13415963" y="3636963"/>
            <a:ext cx="304800" cy="555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3435013" y="3119438"/>
            <a:ext cx="152400" cy="2095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8" idx="2"/>
          </p:cNvCxnSpPr>
          <p:nvPr/>
        </p:nvCxnSpPr>
        <p:spPr>
          <a:xfrm flipH="1">
            <a:off x="13301663" y="3641725"/>
            <a:ext cx="76200" cy="346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53" name="Picture 2"/>
          <p:cNvPicPr>
            <a:picLocks noChangeAspect="1" noChangeArrowheads="1"/>
          </p:cNvPicPr>
          <p:nvPr/>
        </p:nvPicPr>
        <p:blipFill>
          <a:blip r:embed="rId3">
            <a:extLst>
              <a:ext uri="{28A0092B-C50C-407E-A947-70E740481C1C}">
                <a14:useLocalDpi xmlns:a14="http://schemas.microsoft.com/office/drawing/2010/main" val="0"/>
              </a:ext>
            </a:extLst>
          </a:blip>
          <a:srcRect l="1436" b="11288"/>
          <a:stretch>
            <a:fillRect/>
          </a:stretch>
        </p:blipFill>
        <p:spPr bwMode="auto">
          <a:xfrm>
            <a:off x="3962400" y="649288"/>
            <a:ext cx="5230813" cy="6208712"/>
          </a:xfrm>
          <a:prstGeom prst="rect">
            <a:avLst/>
          </a:prstGeom>
          <a:solidFill>
            <a:srgbClr val="0000FF"/>
          </a:solidFill>
          <a:ln w="19050">
            <a:solidFill>
              <a:schemeClr val="tx1"/>
            </a:solidFill>
            <a:miter lim="800000"/>
            <a:headEnd/>
            <a:tailEnd/>
          </a:ln>
        </p:spPr>
      </p:pic>
      <p:sp>
        <p:nvSpPr>
          <p:cNvPr id="10254" name="TextBox 37"/>
          <p:cNvSpPr txBox="1">
            <a:spLocks noChangeArrowheads="1"/>
          </p:cNvSpPr>
          <p:nvPr/>
        </p:nvSpPr>
        <p:spPr bwMode="auto">
          <a:xfrm>
            <a:off x="4419600" y="18288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r>
              <a:rPr lang="en-US" sz="2000">
                <a:latin typeface="Times New Roman" pitchFamily="18" charset="0"/>
                <a:cs typeface="Times New Roman" pitchFamily="18" charset="0"/>
              </a:rPr>
              <a:t>Hoang mạc Xa-ha-ra</a:t>
            </a:r>
          </a:p>
        </p:txBody>
      </p:sp>
      <p:sp>
        <p:nvSpPr>
          <p:cNvPr id="42" name="Arc 41"/>
          <p:cNvSpPr/>
          <p:nvPr/>
        </p:nvSpPr>
        <p:spPr>
          <a:xfrm rot="1184511">
            <a:off x="4567238" y="3406775"/>
            <a:ext cx="1295400" cy="990600"/>
          </a:xfrm>
          <a:prstGeom prst="arc">
            <a:avLst>
              <a:gd name="adj1" fmla="val 12837223"/>
              <a:gd name="adj2" fmla="val 1782247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cxnSp>
        <p:nvCxnSpPr>
          <p:cNvPr id="45" name="Straight Arrow Connector 44"/>
          <p:cNvCxnSpPr/>
          <p:nvPr/>
        </p:nvCxnSpPr>
        <p:spPr>
          <a:xfrm>
            <a:off x="5562600" y="3505200"/>
            <a:ext cx="160338" cy="1444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5773738" y="3810000"/>
            <a:ext cx="93662" cy="5397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114800" y="1600200"/>
            <a:ext cx="381000" cy="509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4038600" y="2009775"/>
            <a:ext cx="152400" cy="2000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5808663" y="3814763"/>
            <a:ext cx="269875" cy="692150"/>
          </a:xfrm>
          <a:custGeom>
            <a:avLst/>
            <a:gdLst>
              <a:gd name="connsiteX0" fmla="*/ 0 w 294277"/>
              <a:gd name="connsiteY0" fmla="*/ 0 h 657628"/>
              <a:gd name="connsiteX1" fmla="*/ 164892 w 294277"/>
              <a:gd name="connsiteY1" fmla="*/ 194872 h 657628"/>
              <a:gd name="connsiteX2" fmla="*/ 284813 w 294277"/>
              <a:gd name="connsiteY2" fmla="*/ 464695 h 657628"/>
              <a:gd name="connsiteX3" fmla="*/ 284813 w 294277"/>
              <a:gd name="connsiteY3" fmla="*/ 644577 h 657628"/>
              <a:gd name="connsiteX4" fmla="*/ 269823 w 294277"/>
              <a:gd name="connsiteY4" fmla="*/ 629587 h 657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277" h="657628">
                <a:moveTo>
                  <a:pt x="0" y="0"/>
                </a:moveTo>
                <a:cubicBezTo>
                  <a:pt x="58711" y="58711"/>
                  <a:pt x="117423" y="117423"/>
                  <a:pt x="164892" y="194872"/>
                </a:cubicBezTo>
                <a:cubicBezTo>
                  <a:pt x="212361" y="272321"/>
                  <a:pt x="264826" y="389744"/>
                  <a:pt x="284813" y="464695"/>
                </a:cubicBezTo>
                <a:cubicBezTo>
                  <a:pt x="304800" y="539646"/>
                  <a:pt x="287311" y="617095"/>
                  <a:pt x="284813" y="644577"/>
                </a:cubicBezTo>
                <a:cubicBezTo>
                  <a:pt x="282315" y="672059"/>
                  <a:pt x="276069" y="650823"/>
                  <a:pt x="269823" y="629587"/>
                </a:cubicBez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32" name="Freeform 31"/>
          <p:cNvSpPr/>
          <p:nvPr/>
        </p:nvSpPr>
        <p:spPr>
          <a:xfrm>
            <a:off x="5921375" y="4872038"/>
            <a:ext cx="314325" cy="584200"/>
          </a:xfrm>
          <a:custGeom>
            <a:avLst/>
            <a:gdLst>
              <a:gd name="connsiteX0" fmla="*/ 0 w 314793"/>
              <a:gd name="connsiteY0" fmla="*/ 0 h 584617"/>
              <a:gd name="connsiteX1" fmla="*/ 164892 w 314793"/>
              <a:gd name="connsiteY1" fmla="*/ 209863 h 584617"/>
              <a:gd name="connsiteX2" fmla="*/ 254833 w 314793"/>
              <a:gd name="connsiteY2" fmla="*/ 389745 h 584617"/>
              <a:gd name="connsiteX3" fmla="*/ 314793 w 314793"/>
              <a:gd name="connsiteY3" fmla="*/ 584617 h 584617"/>
              <a:gd name="connsiteX4" fmla="*/ 314793 w 314793"/>
              <a:gd name="connsiteY4" fmla="*/ 584617 h 58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793" h="584617">
                <a:moveTo>
                  <a:pt x="0" y="0"/>
                </a:moveTo>
                <a:cubicBezTo>
                  <a:pt x="61210" y="72453"/>
                  <a:pt x="122420" y="144906"/>
                  <a:pt x="164892" y="209863"/>
                </a:cubicBezTo>
                <a:cubicBezTo>
                  <a:pt x="207364" y="274821"/>
                  <a:pt x="229850" y="327286"/>
                  <a:pt x="254833" y="389745"/>
                </a:cubicBezTo>
                <a:cubicBezTo>
                  <a:pt x="279817" y="452204"/>
                  <a:pt x="314793" y="584617"/>
                  <a:pt x="314793" y="584617"/>
                </a:cubicBezTo>
                <a:lnTo>
                  <a:pt x="314793" y="584617"/>
                </a:ln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cxnSp>
        <p:nvCxnSpPr>
          <p:cNvPr id="60" name="Straight Arrow Connector 59"/>
          <p:cNvCxnSpPr/>
          <p:nvPr/>
        </p:nvCxnSpPr>
        <p:spPr>
          <a:xfrm flipH="1" flipV="1">
            <a:off x="5867400" y="4832350"/>
            <a:ext cx="125413" cy="12382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9" name="Freeform 58"/>
          <p:cNvSpPr/>
          <p:nvPr/>
        </p:nvSpPr>
        <p:spPr>
          <a:xfrm>
            <a:off x="5067300" y="4106863"/>
            <a:ext cx="614363" cy="600075"/>
          </a:xfrm>
          <a:custGeom>
            <a:avLst/>
            <a:gdLst>
              <a:gd name="connsiteX0" fmla="*/ 0 w 614597"/>
              <a:gd name="connsiteY0" fmla="*/ 0 h 599606"/>
              <a:gd name="connsiteX1" fmla="*/ 344774 w 614597"/>
              <a:gd name="connsiteY1" fmla="*/ 119921 h 599606"/>
              <a:gd name="connsiteX2" fmla="*/ 509666 w 614597"/>
              <a:gd name="connsiteY2" fmla="*/ 299803 h 599606"/>
              <a:gd name="connsiteX3" fmla="*/ 614597 w 614597"/>
              <a:gd name="connsiteY3" fmla="*/ 599606 h 599606"/>
              <a:gd name="connsiteX4" fmla="*/ 614597 w 614597"/>
              <a:gd name="connsiteY4" fmla="*/ 599606 h 599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597" h="599606">
                <a:moveTo>
                  <a:pt x="0" y="0"/>
                </a:moveTo>
                <a:cubicBezTo>
                  <a:pt x="129915" y="34977"/>
                  <a:pt x="259830" y="69954"/>
                  <a:pt x="344774" y="119921"/>
                </a:cubicBezTo>
                <a:cubicBezTo>
                  <a:pt x="429718" y="169888"/>
                  <a:pt x="464695" y="219855"/>
                  <a:pt x="509666" y="299803"/>
                </a:cubicBezTo>
                <a:cubicBezTo>
                  <a:pt x="554637" y="379751"/>
                  <a:pt x="614597" y="599606"/>
                  <a:pt x="614597" y="599606"/>
                </a:cubicBezTo>
                <a:lnTo>
                  <a:pt x="614597" y="599606"/>
                </a:ln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cxnSp>
        <p:nvCxnSpPr>
          <p:cNvPr id="64" name="Straight Arrow Connector 63"/>
          <p:cNvCxnSpPr/>
          <p:nvPr/>
        </p:nvCxnSpPr>
        <p:spPr>
          <a:xfrm flipH="1" flipV="1">
            <a:off x="4991100" y="4106863"/>
            <a:ext cx="223838" cy="5397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097" name="Freeform 4096"/>
          <p:cNvSpPr/>
          <p:nvPr/>
        </p:nvSpPr>
        <p:spPr>
          <a:xfrm>
            <a:off x="7705725" y="4781550"/>
            <a:ext cx="223838" cy="630238"/>
          </a:xfrm>
          <a:custGeom>
            <a:avLst/>
            <a:gdLst>
              <a:gd name="connsiteX0" fmla="*/ 224853 w 224853"/>
              <a:gd name="connsiteY0" fmla="*/ 0 h 629587"/>
              <a:gd name="connsiteX1" fmla="*/ 164892 w 224853"/>
              <a:gd name="connsiteY1" fmla="*/ 299804 h 629587"/>
              <a:gd name="connsiteX2" fmla="*/ 104931 w 224853"/>
              <a:gd name="connsiteY2" fmla="*/ 419725 h 629587"/>
              <a:gd name="connsiteX3" fmla="*/ 59961 w 224853"/>
              <a:gd name="connsiteY3" fmla="*/ 524656 h 629587"/>
              <a:gd name="connsiteX4" fmla="*/ 0 w 224853"/>
              <a:gd name="connsiteY4" fmla="*/ 629587 h 62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53" h="629587">
                <a:moveTo>
                  <a:pt x="224853" y="0"/>
                </a:moveTo>
                <a:cubicBezTo>
                  <a:pt x="204866" y="114925"/>
                  <a:pt x="184879" y="229850"/>
                  <a:pt x="164892" y="299804"/>
                </a:cubicBezTo>
                <a:cubicBezTo>
                  <a:pt x="144905" y="369758"/>
                  <a:pt x="122419" y="382250"/>
                  <a:pt x="104931" y="419725"/>
                </a:cubicBezTo>
                <a:cubicBezTo>
                  <a:pt x="87443" y="457200"/>
                  <a:pt x="77449" y="489679"/>
                  <a:pt x="59961" y="524656"/>
                </a:cubicBezTo>
                <a:cubicBezTo>
                  <a:pt x="42472" y="559633"/>
                  <a:pt x="21236" y="594610"/>
                  <a:pt x="0" y="629587"/>
                </a:cubicBezTo>
              </a:path>
            </a:pathLst>
          </a:cu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4099" name="Freeform 4098"/>
          <p:cNvSpPr/>
          <p:nvPr/>
        </p:nvSpPr>
        <p:spPr>
          <a:xfrm>
            <a:off x="6610350" y="5426075"/>
            <a:ext cx="944563" cy="584200"/>
          </a:xfrm>
          <a:custGeom>
            <a:avLst/>
            <a:gdLst>
              <a:gd name="connsiteX0" fmla="*/ 944381 w 944381"/>
              <a:gd name="connsiteY0" fmla="*/ 0 h 584617"/>
              <a:gd name="connsiteX1" fmla="*/ 869430 w 944381"/>
              <a:gd name="connsiteY1" fmla="*/ 179882 h 584617"/>
              <a:gd name="connsiteX2" fmla="*/ 779489 w 944381"/>
              <a:gd name="connsiteY2" fmla="*/ 344774 h 584617"/>
              <a:gd name="connsiteX3" fmla="*/ 569627 w 944381"/>
              <a:gd name="connsiteY3" fmla="*/ 464695 h 584617"/>
              <a:gd name="connsiteX4" fmla="*/ 0 w 944381"/>
              <a:gd name="connsiteY4" fmla="*/ 584617 h 58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381" h="584617">
                <a:moveTo>
                  <a:pt x="944381" y="0"/>
                </a:moveTo>
                <a:cubicBezTo>
                  <a:pt x="920646" y="61210"/>
                  <a:pt x="896912" y="122420"/>
                  <a:pt x="869430" y="179882"/>
                </a:cubicBezTo>
                <a:cubicBezTo>
                  <a:pt x="841948" y="237344"/>
                  <a:pt x="829456" y="297305"/>
                  <a:pt x="779489" y="344774"/>
                </a:cubicBezTo>
                <a:cubicBezTo>
                  <a:pt x="729522" y="392243"/>
                  <a:pt x="699542" y="424721"/>
                  <a:pt x="569627" y="464695"/>
                </a:cubicBezTo>
                <a:cubicBezTo>
                  <a:pt x="439712" y="504669"/>
                  <a:pt x="219856" y="544643"/>
                  <a:pt x="0" y="584617"/>
                </a:cubicBezTo>
              </a:path>
            </a:pathLst>
          </a:cu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cxnSp>
        <p:nvCxnSpPr>
          <p:cNvPr id="73" name="Straight Arrow Connector 72"/>
          <p:cNvCxnSpPr/>
          <p:nvPr/>
        </p:nvCxnSpPr>
        <p:spPr>
          <a:xfrm flipH="1">
            <a:off x="6577013" y="5992813"/>
            <a:ext cx="147637" cy="269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629525" y="5276850"/>
            <a:ext cx="152400" cy="209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02" name="Freeform 4101"/>
          <p:cNvSpPr/>
          <p:nvPr/>
        </p:nvSpPr>
        <p:spPr>
          <a:xfrm>
            <a:off x="8066088" y="3282950"/>
            <a:ext cx="554037" cy="765175"/>
          </a:xfrm>
          <a:custGeom>
            <a:avLst/>
            <a:gdLst>
              <a:gd name="connsiteX0" fmla="*/ 552627 w 552627"/>
              <a:gd name="connsiteY0" fmla="*/ 0 h 764498"/>
              <a:gd name="connsiteX1" fmla="*/ 387735 w 552627"/>
              <a:gd name="connsiteY1" fmla="*/ 224852 h 764498"/>
              <a:gd name="connsiteX2" fmla="*/ 147893 w 552627"/>
              <a:gd name="connsiteY2" fmla="*/ 419724 h 764498"/>
              <a:gd name="connsiteX3" fmla="*/ 12981 w 552627"/>
              <a:gd name="connsiteY3" fmla="*/ 659567 h 764498"/>
              <a:gd name="connsiteX4" fmla="*/ 12981 w 552627"/>
              <a:gd name="connsiteY4" fmla="*/ 764498 h 764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7" h="764498">
                <a:moveTo>
                  <a:pt x="552627" y="0"/>
                </a:moveTo>
                <a:cubicBezTo>
                  <a:pt x="503909" y="77449"/>
                  <a:pt x="455191" y="154898"/>
                  <a:pt x="387735" y="224852"/>
                </a:cubicBezTo>
                <a:cubicBezTo>
                  <a:pt x="320279" y="294806"/>
                  <a:pt x="210352" y="347272"/>
                  <a:pt x="147893" y="419724"/>
                </a:cubicBezTo>
                <a:cubicBezTo>
                  <a:pt x="85434" y="492176"/>
                  <a:pt x="35466" y="602105"/>
                  <a:pt x="12981" y="659567"/>
                </a:cubicBezTo>
                <a:cubicBezTo>
                  <a:pt x="-9504" y="717029"/>
                  <a:pt x="1738" y="740763"/>
                  <a:pt x="12981" y="764498"/>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cxnSp>
        <p:nvCxnSpPr>
          <p:cNvPr id="78" name="Straight Arrow Connector 77"/>
          <p:cNvCxnSpPr>
            <a:stCxn id="4102" idx="3"/>
          </p:cNvCxnSpPr>
          <p:nvPr/>
        </p:nvCxnSpPr>
        <p:spPr>
          <a:xfrm flipH="1">
            <a:off x="8066088" y="3941763"/>
            <a:ext cx="14287" cy="165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05" name="Freeform 4104"/>
          <p:cNvSpPr/>
          <p:nvPr/>
        </p:nvSpPr>
        <p:spPr>
          <a:xfrm>
            <a:off x="8724900" y="2608263"/>
            <a:ext cx="328613" cy="495300"/>
          </a:xfrm>
          <a:custGeom>
            <a:avLst/>
            <a:gdLst>
              <a:gd name="connsiteX0" fmla="*/ 329784 w 329784"/>
              <a:gd name="connsiteY0" fmla="*/ 0 h 494675"/>
              <a:gd name="connsiteX1" fmla="*/ 194873 w 329784"/>
              <a:gd name="connsiteY1" fmla="*/ 149901 h 494675"/>
              <a:gd name="connsiteX2" fmla="*/ 89941 w 329784"/>
              <a:gd name="connsiteY2" fmla="*/ 329783 h 494675"/>
              <a:gd name="connsiteX3" fmla="*/ 0 w 329784"/>
              <a:gd name="connsiteY3" fmla="*/ 494675 h 494675"/>
            </a:gdLst>
            <a:ahLst/>
            <a:cxnLst>
              <a:cxn ang="0">
                <a:pos x="connsiteX0" y="connsiteY0"/>
              </a:cxn>
              <a:cxn ang="0">
                <a:pos x="connsiteX1" y="connsiteY1"/>
              </a:cxn>
              <a:cxn ang="0">
                <a:pos x="connsiteX2" y="connsiteY2"/>
              </a:cxn>
              <a:cxn ang="0">
                <a:pos x="connsiteX3" y="connsiteY3"/>
              </a:cxn>
            </a:cxnLst>
            <a:rect l="l" t="t" r="r" b="b"/>
            <a:pathLst>
              <a:path w="329784" h="494675">
                <a:moveTo>
                  <a:pt x="329784" y="0"/>
                </a:moveTo>
                <a:cubicBezTo>
                  <a:pt x="282315" y="47468"/>
                  <a:pt x="234847" y="94937"/>
                  <a:pt x="194873" y="149901"/>
                </a:cubicBezTo>
                <a:cubicBezTo>
                  <a:pt x="154899" y="204865"/>
                  <a:pt x="122420" y="272321"/>
                  <a:pt x="89941" y="329783"/>
                </a:cubicBezTo>
                <a:cubicBezTo>
                  <a:pt x="57462" y="387245"/>
                  <a:pt x="28731" y="440960"/>
                  <a:pt x="0" y="49467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4106" name="Freeform 4105"/>
          <p:cNvSpPr/>
          <p:nvPr/>
        </p:nvSpPr>
        <p:spPr>
          <a:xfrm>
            <a:off x="8229600" y="3536950"/>
            <a:ext cx="360363" cy="465138"/>
          </a:xfrm>
          <a:custGeom>
            <a:avLst/>
            <a:gdLst>
              <a:gd name="connsiteX0" fmla="*/ 0 w 359764"/>
              <a:gd name="connsiteY0" fmla="*/ 464695 h 464695"/>
              <a:gd name="connsiteX1" fmla="*/ 59961 w 359764"/>
              <a:gd name="connsiteY1" fmla="*/ 344773 h 464695"/>
              <a:gd name="connsiteX2" fmla="*/ 164892 w 359764"/>
              <a:gd name="connsiteY2" fmla="*/ 194872 h 464695"/>
              <a:gd name="connsiteX3" fmla="*/ 359764 w 359764"/>
              <a:gd name="connsiteY3" fmla="*/ 0 h 464695"/>
              <a:gd name="connsiteX4" fmla="*/ 359764 w 359764"/>
              <a:gd name="connsiteY4" fmla="*/ 0 h 46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764" h="464695">
                <a:moveTo>
                  <a:pt x="0" y="464695"/>
                </a:moveTo>
                <a:cubicBezTo>
                  <a:pt x="16239" y="427219"/>
                  <a:pt x="32479" y="389743"/>
                  <a:pt x="59961" y="344773"/>
                </a:cubicBezTo>
                <a:cubicBezTo>
                  <a:pt x="87443" y="299803"/>
                  <a:pt x="114925" y="252334"/>
                  <a:pt x="164892" y="194872"/>
                </a:cubicBezTo>
                <a:cubicBezTo>
                  <a:pt x="214859" y="137410"/>
                  <a:pt x="359764" y="0"/>
                  <a:pt x="359764" y="0"/>
                </a:cubicBezTo>
                <a:lnTo>
                  <a:pt x="359764" y="0"/>
                </a:ln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4107" name="Freeform 4106"/>
          <p:cNvSpPr/>
          <p:nvPr/>
        </p:nvSpPr>
        <p:spPr>
          <a:xfrm>
            <a:off x="8769350" y="2968625"/>
            <a:ext cx="269875" cy="358775"/>
          </a:xfrm>
          <a:custGeom>
            <a:avLst/>
            <a:gdLst>
              <a:gd name="connsiteX0" fmla="*/ 0 w 269823"/>
              <a:gd name="connsiteY0" fmla="*/ 359764 h 359764"/>
              <a:gd name="connsiteX1" fmla="*/ 119921 w 269823"/>
              <a:gd name="connsiteY1" fmla="*/ 149902 h 359764"/>
              <a:gd name="connsiteX2" fmla="*/ 269823 w 269823"/>
              <a:gd name="connsiteY2" fmla="*/ 0 h 359764"/>
            </a:gdLst>
            <a:ahLst/>
            <a:cxnLst>
              <a:cxn ang="0">
                <a:pos x="connsiteX0" y="connsiteY0"/>
              </a:cxn>
              <a:cxn ang="0">
                <a:pos x="connsiteX1" y="connsiteY1"/>
              </a:cxn>
              <a:cxn ang="0">
                <a:pos x="connsiteX2" y="connsiteY2"/>
              </a:cxn>
            </a:cxnLst>
            <a:rect l="l" t="t" r="r" b="b"/>
            <a:pathLst>
              <a:path w="269823" h="359764">
                <a:moveTo>
                  <a:pt x="0" y="359764"/>
                </a:moveTo>
                <a:cubicBezTo>
                  <a:pt x="37475" y="284813"/>
                  <a:pt x="74951" y="209863"/>
                  <a:pt x="119921" y="149902"/>
                </a:cubicBezTo>
                <a:cubicBezTo>
                  <a:pt x="164891" y="89941"/>
                  <a:pt x="217357" y="44970"/>
                  <a:pt x="269823" y="0"/>
                </a:cubicBez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cxnSp>
        <p:nvCxnSpPr>
          <p:cNvPr id="83" name="Straight Arrow Connector 82"/>
          <p:cNvCxnSpPr>
            <a:stCxn id="4107" idx="1"/>
          </p:cNvCxnSpPr>
          <p:nvPr/>
        </p:nvCxnSpPr>
        <p:spPr>
          <a:xfrm flipV="1">
            <a:off x="8888413" y="2884488"/>
            <a:ext cx="244475" cy="2333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8429625" y="3494088"/>
            <a:ext cx="180975" cy="2397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113" name="Freeform 4112"/>
          <p:cNvSpPr/>
          <p:nvPr/>
        </p:nvSpPr>
        <p:spPr>
          <a:xfrm>
            <a:off x="8094663" y="5441950"/>
            <a:ext cx="404812" cy="163513"/>
          </a:xfrm>
          <a:custGeom>
            <a:avLst/>
            <a:gdLst>
              <a:gd name="connsiteX0" fmla="*/ 0 w 404734"/>
              <a:gd name="connsiteY0" fmla="*/ 149901 h 164324"/>
              <a:gd name="connsiteX1" fmla="*/ 209862 w 404734"/>
              <a:gd name="connsiteY1" fmla="*/ 149901 h 164324"/>
              <a:gd name="connsiteX2" fmla="*/ 389744 w 404734"/>
              <a:gd name="connsiteY2" fmla="*/ 0 h 164324"/>
              <a:gd name="connsiteX3" fmla="*/ 389744 w 404734"/>
              <a:gd name="connsiteY3" fmla="*/ 0 h 164324"/>
              <a:gd name="connsiteX4" fmla="*/ 404734 w 404734"/>
              <a:gd name="connsiteY4" fmla="*/ 74950 h 16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734" h="164324">
                <a:moveTo>
                  <a:pt x="0" y="149901"/>
                </a:moveTo>
                <a:cubicBezTo>
                  <a:pt x="72452" y="162392"/>
                  <a:pt x="144905" y="174884"/>
                  <a:pt x="209862" y="149901"/>
                </a:cubicBezTo>
                <a:cubicBezTo>
                  <a:pt x="274819" y="124918"/>
                  <a:pt x="389744" y="0"/>
                  <a:pt x="389744" y="0"/>
                </a:cubicBezTo>
                <a:lnTo>
                  <a:pt x="389744" y="0"/>
                </a:lnTo>
                <a:lnTo>
                  <a:pt x="404734" y="74950"/>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4114" name="Freeform 4113"/>
          <p:cNvSpPr/>
          <p:nvPr/>
        </p:nvSpPr>
        <p:spPr>
          <a:xfrm>
            <a:off x="8620125" y="5051425"/>
            <a:ext cx="163513" cy="255588"/>
          </a:xfrm>
          <a:custGeom>
            <a:avLst/>
            <a:gdLst>
              <a:gd name="connsiteX0" fmla="*/ 0 w 164892"/>
              <a:gd name="connsiteY0" fmla="*/ 254833 h 254833"/>
              <a:gd name="connsiteX1" fmla="*/ 89941 w 164892"/>
              <a:gd name="connsiteY1" fmla="*/ 104931 h 254833"/>
              <a:gd name="connsiteX2" fmla="*/ 164892 w 164892"/>
              <a:gd name="connsiteY2" fmla="*/ 0 h 254833"/>
            </a:gdLst>
            <a:ahLst/>
            <a:cxnLst>
              <a:cxn ang="0">
                <a:pos x="connsiteX0" y="connsiteY0"/>
              </a:cxn>
              <a:cxn ang="0">
                <a:pos x="connsiteX1" y="connsiteY1"/>
              </a:cxn>
              <a:cxn ang="0">
                <a:pos x="connsiteX2" y="connsiteY2"/>
              </a:cxn>
            </a:cxnLst>
            <a:rect l="l" t="t" r="r" b="b"/>
            <a:pathLst>
              <a:path w="164892" h="254833">
                <a:moveTo>
                  <a:pt x="0" y="254833"/>
                </a:moveTo>
                <a:cubicBezTo>
                  <a:pt x="31229" y="201118"/>
                  <a:pt x="62459" y="147403"/>
                  <a:pt x="89941" y="104931"/>
                </a:cubicBezTo>
                <a:cubicBezTo>
                  <a:pt x="117423" y="62459"/>
                  <a:pt x="141157" y="31229"/>
                  <a:pt x="164892"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sp>
        <p:nvSpPr>
          <p:cNvPr id="4115" name="Freeform 4114"/>
          <p:cNvSpPr/>
          <p:nvPr/>
        </p:nvSpPr>
        <p:spPr>
          <a:xfrm>
            <a:off x="8513763" y="4287838"/>
            <a:ext cx="315912" cy="523875"/>
          </a:xfrm>
          <a:custGeom>
            <a:avLst/>
            <a:gdLst>
              <a:gd name="connsiteX0" fmla="*/ 0 w 314794"/>
              <a:gd name="connsiteY0" fmla="*/ 0 h 524656"/>
              <a:gd name="connsiteX1" fmla="*/ 194872 w 314794"/>
              <a:gd name="connsiteY1" fmla="*/ 119921 h 524656"/>
              <a:gd name="connsiteX2" fmla="*/ 269823 w 314794"/>
              <a:gd name="connsiteY2" fmla="*/ 284813 h 524656"/>
              <a:gd name="connsiteX3" fmla="*/ 314794 w 314794"/>
              <a:gd name="connsiteY3" fmla="*/ 524656 h 524656"/>
            </a:gdLst>
            <a:ahLst/>
            <a:cxnLst>
              <a:cxn ang="0">
                <a:pos x="connsiteX0" y="connsiteY0"/>
              </a:cxn>
              <a:cxn ang="0">
                <a:pos x="connsiteX1" y="connsiteY1"/>
              </a:cxn>
              <a:cxn ang="0">
                <a:pos x="connsiteX2" y="connsiteY2"/>
              </a:cxn>
              <a:cxn ang="0">
                <a:pos x="connsiteX3" y="connsiteY3"/>
              </a:cxn>
            </a:cxnLst>
            <a:rect l="l" t="t" r="r" b="b"/>
            <a:pathLst>
              <a:path w="314794" h="524656">
                <a:moveTo>
                  <a:pt x="0" y="0"/>
                </a:moveTo>
                <a:cubicBezTo>
                  <a:pt x="74951" y="36226"/>
                  <a:pt x="149902" y="72452"/>
                  <a:pt x="194872" y="119921"/>
                </a:cubicBezTo>
                <a:cubicBezTo>
                  <a:pt x="239842" y="167390"/>
                  <a:pt x="249836" y="217357"/>
                  <a:pt x="269823" y="284813"/>
                </a:cubicBezTo>
                <a:cubicBezTo>
                  <a:pt x="289810" y="352269"/>
                  <a:pt x="302302" y="438462"/>
                  <a:pt x="314794" y="524656"/>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a:p>
        </p:txBody>
      </p:sp>
      <p:cxnSp>
        <p:nvCxnSpPr>
          <p:cNvPr id="93" name="Straight Arrow Connector 92"/>
          <p:cNvCxnSpPr/>
          <p:nvPr/>
        </p:nvCxnSpPr>
        <p:spPr>
          <a:xfrm flipH="1" flipV="1">
            <a:off x="7924800" y="5562600"/>
            <a:ext cx="293688" cy="523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4114" idx="0"/>
          </p:cNvCxnSpPr>
          <p:nvPr/>
        </p:nvCxnSpPr>
        <p:spPr>
          <a:xfrm flipH="1">
            <a:off x="8520113" y="5307013"/>
            <a:ext cx="100012" cy="1492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4115" idx="1"/>
          </p:cNvCxnSpPr>
          <p:nvPr/>
        </p:nvCxnSpPr>
        <p:spPr>
          <a:xfrm flipH="1" flipV="1">
            <a:off x="8499475" y="4284663"/>
            <a:ext cx="209550" cy="1222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82" name="TextBox 111"/>
          <p:cNvSpPr txBox="1">
            <a:spLocks noChangeArrowheads="1"/>
          </p:cNvSpPr>
          <p:nvPr/>
        </p:nvSpPr>
        <p:spPr bwMode="auto">
          <a:xfrm>
            <a:off x="6075363" y="4903788"/>
            <a:ext cx="1392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ctr" eaLnBrk="0" hangingPunct="0">
              <a:defRPr sz="3200">
                <a:solidFill>
                  <a:schemeClr val="tx1"/>
                </a:solidFill>
                <a:latin typeface="Arial" charset="0"/>
              </a:defRPr>
            </a:lvl1pPr>
            <a:lvl2pPr marL="742950" indent="-285750" algn="ctr" eaLnBrk="0" hangingPunct="0">
              <a:defRPr sz="3200">
                <a:solidFill>
                  <a:schemeClr val="tx1"/>
                </a:solidFill>
                <a:latin typeface="Arial" charset="0"/>
              </a:defRPr>
            </a:lvl2pPr>
            <a:lvl3pPr marL="1143000" indent="-228600" algn="ctr" eaLnBrk="0" hangingPunct="0">
              <a:defRPr sz="3200">
                <a:solidFill>
                  <a:schemeClr val="tx1"/>
                </a:solidFill>
                <a:latin typeface="Arial" charset="0"/>
              </a:defRPr>
            </a:lvl3pPr>
            <a:lvl4pPr marL="1600200" indent="-228600" algn="ctr" eaLnBrk="0" hangingPunct="0">
              <a:defRPr sz="3200">
                <a:solidFill>
                  <a:schemeClr val="tx1"/>
                </a:solidFill>
                <a:latin typeface="Arial" charset="0"/>
              </a:defRPr>
            </a:lvl4pPr>
            <a:lvl5pPr marL="2057400" indent="-228600" algn="ctr" eaLnBrk="0" hangingPunct="0">
              <a:defRPr sz="3200">
                <a:solidFill>
                  <a:schemeClr val="tx1"/>
                </a:solidFill>
                <a:latin typeface="Arial" charset="0"/>
              </a:defRPr>
            </a:lvl5pPr>
            <a:lvl6pPr marL="2514600" indent="-228600" algn="ctr" eaLnBrk="0" fontAlgn="base" hangingPunct="0">
              <a:spcBef>
                <a:spcPct val="0"/>
              </a:spcBef>
              <a:spcAft>
                <a:spcPct val="0"/>
              </a:spcAft>
              <a:defRPr sz="3200">
                <a:solidFill>
                  <a:schemeClr val="tx1"/>
                </a:solidFill>
                <a:latin typeface="Arial" charset="0"/>
              </a:defRPr>
            </a:lvl6pPr>
            <a:lvl7pPr marL="2971800" indent="-228600" algn="ctr" eaLnBrk="0" fontAlgn="base" hangingPunct="0">
              <a:spcBef>
                <a:spcPct val="0"/>
              </a:spcBef>
              <a:spcAft>
                <a:spcPct val="0"/>
              </a:spcAft>
              <a:defRPr sz="3200">
                <a:solidFill>
                  <a:schemeClr val="tx1"/>
                </a:solidFill>
                <a:latin typeface="Arial" charset="0"/>
              </a:defRPr>
            </a:lvl7pPr>
            <a:lvl8pPr marL="3429000" indent="-228600" algn="ctr" eaLnBrk="0" fontAlgn="base" hangingPunct="0">
              <a:spcBef>
                <a:spcPct val="0"/>
              </a:spcBef>
              <a:spcAft>
                <a:spcPct val="0"/>
              </a:spcAft>
              <a:defRPr sz="3200">
                <a:solidFill>
                  <a:schemeClr val="tx1"/>
                </a:solidFill>
                <a:latin typeface="Arial" charset="0"/>
              </a:defRPr>
            </a:lvl8pPr>
            <a:lvl9pPr marL="3886200" indent="-228600" algn="ctr" eaLnBrk="0" fontAlgn="base" hangingPunct="0">
              <a:spcBef>
                <a:spcPct val="0"/>
              </a:spcBef>
              <a:spcAft>
                <a:spcPct val="0"/>
              </a:spcAft>
              <a:defRPr sz="3200">
                <a:solidFill>
                  <a:schemeClr val="tx1"/>
                </a:solidFill>
                <a:latin typeface="Arial" charset="0"/>
              </a:defRPr>
            </a:lvl9pPr>
          </a:lstStyle>
          <a:p>
            <a:r>
              <a:rPr lang="en-US" sz="1400">
                <a:latin typeface="Times New Roman" pitchFamily="18" charset="0"/>
                <a:cs typeface="Times New Roman" pitchFamily="18" charset="0"/>
              </a:rPr>
              <a:t>Hoang mạc Ca-la-ha-ri</a:t>
            </a:r>
          </a:p>
        </p:txBody>
      </p:sp>
      <p:sp>
        <p:nvSpPr>
          <p:cNvPr id="2" name="AutoShape 2" descr="data:image/jpeg;base64,/9j/4AAQSkZJRgABAQAAAQABAAD/2wCEAAkGBxQPDxQUEBQUFBQVFRUUFBcVFBQUFBQVFBUWFhUWFBcYHCggGBomGxQYITEiJSkrLi4uFx8zODMsNygtLisBCgoKDg0OGxAQGywkICQsLC4sLCwsLCwsLCwsLCwsLCwsLCwsLCwsLCwsLCwsLCwsLCwsLCwsLCwsLCwsLCwsLP/AABEIAMoA+QMBEQACEQEDEQH/xAAcAAABBQEBAQAAAAAAAAAAAAAAAgMEBQYHAQj/xABAEAACAQIDBAgEBAUDAwUBAAABAgADEQQSIQUGMUETIlFhcYGRoQcyscEUQlLRI2JygpKy4fAkM+JDU6LC8RX/xAAbAQEAAgMBAQAAAAAAAAAAAAAABAUCAwYBB//EADIRAAICAgEDAwEHBAEFAAAAAAABAgMEERIFITEiQVETMmFxgZGh0QYUQrEjFTM0wfD/2gAMAwEAAhEDEQA/AO4wAgBACAEAIAQAgBACAEAIAQAgBACAEAIAQAgBACAEAIAQAgBACAEAIAQAgBACAEAIAQAgBACAEAIAQAgBACAEAIAQAgBACAEAIAQAgBACAEAIAQAgBACAEAIAQAgBACAEAIAQAgBACAYjeXfsYeoaVBVdlNmZr5QeYAHGSK6VLvIvsDoruhzsek/HyebB37FVwmIUJfQMt7XP6geHjM7MdJbizLN6G6486nv7vc24MiHPnsAIAitVCKWYgAAkk6AAcSZ6k29I8bSW2YHanxLRKhWhTzgfmYkX8AOUuKekNx3ZLX3EKeX31FF7uvvbTx3VtkqAXy3uCOeU/aRMvAlj997RupyFZ29zSSCSAgBACAEAIAQAgBACAEAIAQAgBACAEAIAGAYjbnxBp0ahSinSEGxYmy3/AJbcZDtzFF6R0GH0Cy6HOx8d+wbI+IVOowWunR3/ADA5l8xxE8rzFJ6kMr+n7a48q3y/2bSm4YAqbg6gjUEHsk3yUDTT0xcHhE2rWNOhVccVpuw8QpInq8myqKlNJ/KPnGviyXJvre8mwkd/XJcdImrj2chnPAAeQFh7CblHsb4VqMdI7hubjTXwNJmNyAVPflNh7WlfYtSZwfU6VVkyivHn9S8msghAMD8XNrmjhkpKbdKxzd6pbTzJHpLHptXKzl8ETLk1HSON4fHNTfMvHUeosfYzoZR5LTKyNji9mg3Q2gUxdJlOodfQmxHpNGUlKqSZspn69o+gpyhdBAM5vJvSmEORRnq8xfRb/q/aTcbDld3fZFTn9Ujj+mC3L/Rm032r3BOXKTwy2Bt2GWH/AE6l9t9yj/61mJ7etfGjbbE2quLpB10N7MP0mVF9DpnxZ02DmRyq+a7fKLGaSYEAIAQAgBACAEAIAQAgBACAVG9eJNLA13XiENu6+l/ea7XqD0SsGCnkQT8bPn6piiGvKVxPokLNrRKbaZqZdACABoLXt2988lJntNajvTOnfC/bhqB8O5vlGen4Xsw9bHzlhhWtrizlv6hwVXJXR9/J0CTzmRuvSDqytwYFT4EWMHsW000fOm8exXweJdHB0JseRW/VI8RJNf3Hc4NitrU4jFCkxsAOOkmR8Fn4Xc75ujgDh8FSRhZrZiOwsb29LSutluTPn/Ub1dkymvH8F1NZCCAc3+M+zmqUaNVRcIWVu7Nax9jLbpUlycfdkTKj4ZyH8Ow1Il93KiS7my+GmxGxGMVrHIjB2J4WU3UeZlX1C7jDRLxK+Utnc5z5bkPa+NGHw9SqfyIW8SBoPWZ0w5zUfk05Fv0qpT+EcNx2LZ2LsbsxLMe0njOmSUEor2OK7zk5S8sYXGmwFzpwHZ4TxNeT11HQ/hVXLGuOVkPndpW9U01Flx0SLjOa9ux0OVJ0QQAgBACAEAIAQAgBACAEAIBE2rgxiKFSkeDoy+FxoZjKO1o2VWOuamvZnzdtvBPh6r06gIZSQZVyhp9ztKMnlFNe5EwjzRNFtTM6P8KKTHHFraCk1z42A9/pJGEvVsqf6jmlipPy2jsEtThxFWoFBLEAAEknQADiTHk9Sbekc5313jwOIUKU6Zh8rqclvA8T56SZTVJd2dN0vAzKpct8V8PuZLZe1KWGqLU6JahGqhmLZfIWF5KklJaXYvcnHsyIcOTS/DWzou7O/KY2uKRToyykqc17souy2tppqJBto4LaOVz+jTxa/qKW1vubGRylCAc/3j+IWEV62Gem1UC6NqMrEfNbmLHn2iWuL061qNiloh3ZMVuLRz9KmEqVBpVVL/L1SwHc1tfSXzVih5W/krfTKX3HW90cbgxSFPCkIeaOQKhPaf1cOXtOZzKr1PlZ3/DwWtEq+OomlkIklNvdQNTA1lXjlv8A4kE/SSMSSjdFsg9Si5Y0tHD8ZTKidBNNHKVSUmVHSnNYX1M07J/BNHdfh1sRsJgwagtUqkOw5qLdVT32185T5d31J9vCLvAx/pV7flmrkUnhACAEAIAQAgBACAJdgASeA1MxlJRW2epbekZTae8bEkU+qO3mf2nK5vWLJS41dkXWP05a3PyQP/6tYDNmax4G5sZC/uMuK58n+pK/tKW+OkWGz95yCBVGYdo0P+8scPrU0+NvdES/pi1uBqKNUOoZTcHgZ0ldkbI8o+CmlFxemZ3ezc6jtAZj1KoFg4HEdjDnMbKlMm4mdOh68r4OPbQ2GuFrsjVaT2OpQkgdx0490qbY8Xps7rBs+tWpqDX4+5rN196sPs+mFSmzs7A1HJsSOQUW0t2H1kijIhWtJfiyt6j0rJzJuUpJJLsjqeCxa16a1KZuri4Pd+8s4yUltHGWVyrk4S8ooviLiui2ZXI5gL/kwB9psgu5M6ZDlkxX5nCFFj5Xk9bTO/itPQ8FmxI3JEnA4pqFVKiGzI2cf220PdEkn6TVdRG2Eq5e6PoLZmNXEUUqp8rqGHmOH2lXKPF6Pmt9UqrHXLynor98ts/gcDVrD5guWn31H6q+5v5GbsWl3WqBFus4QbPnPKSQeJINzzJJNzOw4cXpFVy5R2xx7gCZpfJFbWzzC4t0qIwY3DBgb6gg6G81WR5Qa9jbGTTPp3BVukpI/wCpFb/IA/ecVJak0XsXtGe3q3qXCMKaqHa13vwCnl4mTsTCdq5N6RU9R6l9CSrgtv32c8x7Ua7koDTBN8vG3hLuuDUNN7OUsm1Y5RWka7cvdHCC1cN07g6BhlFNv6O3xlNmXWJ8GtHU9MppnFWKXJ/6N5K4uii23vZh8ISrtmcfkTUjxPATJRZAyOoVU9vL+EZp/iYL9Whp31NfZY9JXS6zLfaH7l1sbfihiGCvekx4ZiCpPZm5eca+CVj9XqsfGa4s1AmJao9g9CAEAIAQCo3nrFMK5HOw8iZX9SbWO9EvBinctnNauM1nH/T2zp1IbOOPbNmpa0Y9t7HKGMuZqlXoy3s2u5+0LsaZPG7DuI4+v2l70TJe3VL8im6nj6/5EVPxS3qfCBaFLQ1ELO3MLewVfGxlxlWuPpib+h4NdsnbZ30+yOVNic3ADjx5m/Dw8pVyO4rj38/kezCLN5ufhzvYMNUOHrtak7XRjwpu3I/ym/kfGWGLfxfGXj2OW670v60P7ipepeV86/g13xTTNsupbk1M+WYS3q+0c70d6y1v7zjGKTKU7x9QCPrJ8vKO6lNNx0OU+E2olR8E+lgs2EqVxxo1aV/6KmZf9WSaZy1NFfk3uGTCv2kn+p0n4V7Sz4d6J/8ATOZe5H1sPBr+sjZMdPkcx/UONwuVi/yX7oofjJtQNUp4fNZaamq/e7ArTX0uf7pb9Fp0nb+X8nG5s/8AEwu1tmnCNRV/mailVh2GpmOXyFpbY9qv5S+G0QZp1+n7ivxL6STrSNPliVoEoD4X/uOk0t+nRtS9z6Jo45cJs6k9T8tGmLc2bILKO+8476btucY+7La2+NFPOXsjkm0cU2Idqjm7M5J9tB3AADynSVQjCCjHwjjrLXOxzl5ZDdio19ecN6MUlJ9iz3d3lqYbELl/MVDi2jKTw8f3kXJhG2D5eUTcRyx7FKD8+ToHxB3lOCohKZtVqXseaLzYd/If7SgjH3Ze9QynXHhDyzitfGliSTczyTKWNXuxNHFWYE2Njex4HuNpgHWkTVxl3JACgkkAEkDuF9Z7s0WVpnYvh3tc4nClXN2pELc8SpHVv6EeUykvcvuk3ynW4S8x/wBGsmJbBACAEAIBC2xg+noPT5sNPEaj3mm+r6lbibKbOE1I4vtANTdlcEEEgg9onLTocXo6GFqa2QmxHfMeBs+oOYKtrxmNkdGUZG/3JpFqyt2Ak+lvvN3SYN5O17EXqU0qdfJn/jdQtXoPyNNl/wAXv/8AaX2Wu6Zu/p+fplF/Jz+9ip5EW8xK590djvjNfgSs2k1o36J2J2JUTC08bTGekSyVltfIVbKCf5SLa8jJcat1qaKOecoZcseXbxr79l5sXe/pMHUwmKJakyFUc6vSP5c36lBt3jvm/Hy3B8Z/qRsvpCdqycfzvuvZ/wAGWC5xlBF1I8BbQE91jOhrmrIeks1JSr+9exdYTdyoR1mUeALftH19diA+sRj2US6w2zzh8NiaYIYVkCnMOFrlSLcwZpna5NFVlZ7uvqm1ri9/kNblVqmHxOZf0MpB1BuQRoPCSsv6aqXF7ZI69fTZjpJ7e1opNp58ZtFmqre9ZiwsbZEICjwKgCXsXGjBXH4/dnzWUXZf3+S53w2a2OxHTXCHIq5cpKjKO2+krun5n0a+DRIyMf6kuSMfjtkPSI6QrYn8pJJ8BaXVORG/7KZBnS6/JI2FhlxGJRCbIDnqNySmnH208SJpzLeFfp8+x5HSe5PS8s1u9232xlRVpg5QclGmB1jfQMf5jwtylZRSseDlLz7kLIyJZliS+yvC/wDZAxezGwh6KoQXUAvbgGYBio7bXteScez6kORCzK3Xc4fBV43rEKOLECZS79hQtepjmzMP0mPpKOdSmv8A8hf2mm9qMZP7iVirm4r5ZZfFmoxx7diqigd2W/1JnPP7JPymnkyT+45+9a01s9UExYq6TzRhx7j+FqazJI12ROy/CLDkUK1Q8GZVHfkBJ/1TKZO6TW0pS+ToEwLkIAQAgBACAZ3ebdWnjRmHUqfqto3c37yHkYis7rsyTRkuvs/BzvaG4+KptpTLDtTrD95WTxLI+xYQya5e/wCozgNiMh64y9t+Mpb7++iyrgtbOh7oYhFvTC2Y6hv1W5d3/wCy06JkQ269d37lX1Oqfabfb4+Bj4kbvtjcL/DF6lO7Ac2FtQO/SX18FKBo6blfQuTfh+TkNDYWIekf4FYZSCCaVQXHaNJSyshF/aR3Cz6HpOS/UYKMrZHVg/6SpDenGY634LOFsJR5JrR0DdXH1MLgnpPTUl3YhW1UKygEMvPhw75a4qcYaZxHW3C3JU637fujJYjdxxVzU7KCScttBfsHZ3TXbRvuiZhdUcFxs2X+C3LDZXJNyoDcr27RLPCk6orRhPqs43Sl42a/DbMCgDsmxvbKiVu3slrswNoRx0mLNUrNPbHsBsEUmzWHl3z2Uk1pGGRkqyHFA+79MMzgdY3PmZt/uZNKJW/TW9ldW2aJkpnjiZbeXdzprciOBHG0s8PNnSnpbTI11Cnoq8Hu4cNRcquZjwJPMcB3CeV5e5OUvyKzPxJyUYw8b7k/dKg+ErdPXpB2tYam9O/EryJtp9xrIuXe7VpeCVh40ae7W2I2/VariHqFSM5uB3cB7CWeLxVSimc7nKf15SmtbZVCkFJZzrY2528O+bpdu5pjPkuK8Gi+HGxDWxH4k2CUmsL8We3LwuPWVfUL9Lgvcv8ApOPt837eCw+KmwTUAxNMXsAtQcxr1W97ekq4va0bep0OMlcvHhnFsZSIaYtbZqqmmhKUmMzUTJzSNRunuxWx1ULTBCj53I6qjvPb3TLtFGuFUrpaid+2Rs5MLQSlTHVQW7yeZPeTrNLey+qqjVFRiTZ4bAgBACAEAIAQDwzx+AcyxqkVHB5MQfETgcitxtkn8nX0TTrjr4JOx2bpFKHUa35W539ZhTZKmfOPsactRcGpGlrY8nifTQTDM6rfc9N/p4KiFMUR2xXfK1uzyzaoDFdUq2zqGtwJGo8DykrGzbapJpmUXKH2WM0dnAkDiP8AnGdx0/LjkQ+81XWdtlk2yqbDhbvGksnBMhRvknsk08CFFhMorR7K9ze2P08OJme8ybRogTxmmcmx208MAIgEPE4UcRM4yPGiurYMNxE2qxpGOtiqeCAGoHhNcrGOK9zJ7ybeQXSnY20zae3dKbJ6k4+mso+o57j6KzLttNzxb6SpeXe3vmznrJTs7yez0PTqC1RAf5l6rD04+clY3Wcql95bX3mNc3X7G1+HSdFSq082b+JnH9JVQL+YPDs5Tof7+GYlJdml3R1PRrYyg+/uUPxJ26XrdAp6lO1wDxc66+A+8zfpiQ+pXu2zgn2X+zE2WoesAe/nMIzeyv3KC7HT92dwcI1ClVqo7M6hipYhddRoLTY5s6DEw4TqjOflo3GEwiUUCUlVFHAKAB7TBvZZxgorUUPzwyCAEAIAQAgBAPCYAxXrhbX5+0A5xv0DTxJy6BrN5nn6g+k5jqVKV2zoOn27r0PbtPlw5Y8WYj+1f97ymyVxj2GTPlPT9iY2JlYoGrseVMYSADbQWFvvJFk3OKT9jBJJ7EjFTRwMmyVsrFXrAcjcH00PtLrpVrqtRGuW0aRBO3RXDoE9CFoIM9khYMWKg8CAM1p6gRmEy2eFJvfj+gwpt8znIPA/N7fWV2fa4V6XuaMmzjA5JiMXmN5QuLZydqcptsQtWY8TS4ks11IXKCCFs1zcM1zqOzS2kyt4NLSMbIxa7Fls5zUBRXZCwIUqSDfsNuR00meHc6rUeUcoy0m0ZjauIAqE/XkBp9p1c5b7k2iDcdMlbEpjEOijTrC/DUG08rW+57Kt81Bnf8OoVQo4AADwAtDOtgtRSHgZ4ZChAPYAQAgBACAeEwBDGAV20n0njZ6jEb+jSi/arI39pBH1lP1OK2mWeBLs0Q9l4n/pVH6WcepzD2aUORVuJuufr2KOJlf9M17EnEz36Z7s8GIvHA82TNh1M2IS3aB7ydiVtzRplLszdrO3RXjqmegcUwBwPAFZ4B4XgDbtPQNGNgxPxOv0NO3DM1/QSq6itpEHMXg5aTYmVmtnPzjp6PVqTxo1uI/TqzBxNTiWuxnPTJbtExivUeVx9aMttmrnxFTLwztbwDG06mDbSLSEeKNJ8P6N8ZSX+YMfLUCSUtI8guV0fxO2LVu9hyFz58BNR0iJamD0WDAFCAewAgBAEkwBJMAbZoBVbYv0TFeKdcd+XiPMXgGV3orLXwSMmoDj0dMwP28pU9UXoTLHp/2mjJ7KxQQlHNkfnyVhwY93I/7Smjp9mT76uS2iTiQ1MkETVKj4IHJrsMfiph9BjkKWsTwmSpS7scjX7obOyfxH4n5fPn9pNwLcdW6lJL+TVYpcTVq86ghjiNAHAYAoNADNADNAEloAktAKTerZ/wCJwzKNWHWXvI4geUi5lXOv8CPkw5Q/A4vi6BBMo12KSyHLuRr2mRGcGh2kZg0YODZc4ar+HpNVPzAWQdrn5R5cfATfi0Oyzsb6aePqZkC2QdrevmZ0cYqKN+uTNr8Lx/1QY8gfoZl7Cn/yInVdj4rpA7drnXtt+01HQluhgDwMAWDAFQAgHhMAQTAG2aANM0Ai1jAKXeTAF8K+QXuwawHYCDb9pA6jVKyrUSZhWRhZ6jm7YVuaMPEFfrKKONc/EWXDvqX+SLrZlzRIqgMFawIZWyrbgCpNuB0mVtFtSW0QbrYWS9Is7PpE8WHkD95GsulH/E1KKZY4DB0UN7ZvHh6SsvyrJrS7G6NaLulV5g/tK58k9mbSJ1CrfmO+07zo3UVk18JfaRWX1cXslq0uzQOq0AVmgBmgHhaARV2jSZ8i1ELfpDKW9LzUsity4qS2aFk1OXBSW/gdapNjaS2zc3ryYLebeh3cpQbLTGhZT1nPPXkPCUGXnym3GD7HM9Q6lKcnCt6S/cyjKKhN+IFybgetzx95CrciHj3Sj57oZ/BK3Bl8yB9ZtU17k5X1vyx+hhaaHrMCexdffhPXOKPJ5NcfHcrN5a5YJyUhgF7Ctr6873Et+mz5RfYxqm7PUzOuOEs9klM225KsFqsnFab2/qIyr7mZf4mOJHnk/gdZ2Nhuhooh4qoDd7fmPreajoS0QwB5TAHAYAsGAewBJMAQxgDTGAMO0AjVWgFHtXB06hzOgLW7x62MApKlGmvCmgP9I+sAXgcQGz0yL3UlRw1HId80ZFCujpmUJcWQcRUDNccGsw8CLzm7YOEnFk2L2tjS1mXgZDsojIzUmiXQ2ofSQp42jYrCywW1CHDX04MO7n+89xpvGtU1/wDIxs1NaNMlS9ra31B7u2dys2p1fV32K7g+Whs4yxty9/Gc9T1u6zJUElxbJMsdKOyWlS86shiy0Ah7SxOWk5HHK1vGxtNdv/bevgwt3wevg5js1WDqB8ysCPI8ZycfTZs4h02QtUl8mk3x27kommp6zDr2PAHl5/8AOMt8nL+pWoR9/J0WVlbqSXl+Tn34i4lbwKHh3GelMy4mXFIUGJnjQUUWGzqN28AT6CexXck1VxbLJ9l0KtIJXWpmFyrUyt1zWvcE63yjlLvAg4Rb+S3owouOylxe6i36mIHhVpVKfuARLDZk8KS8M3+5Wz8Ph6OXpqdWoSGNmFyV1UBb3sLQ37G/GxlV+L8msoNMSWS0aAPKYA6pgCwYB7eAJMAQ0AZYwBipAIlYwCqxT6wClxQvwgFcwKMGXipuIAvF2JBTgwuO65Nx5cJznUI6uZMq+yR2le2bBrn3c5gpdz3QoVTTOuqngZjZSpd0epl5szbbouUG6nt5eEiuE12PdJj9PGF6gUcTr4AcT9padMwv+RSfsa7p6WkaLDNYTrSAPmpPQV203uh8DMZLcWeSW0c0xmJak2ZdO/7Tn7qUpHP5FOpFLiKz1TqSZrjFLuaXXJ/gKq0+jUfqPsP3g8nFRQ0s8ZGYtTMTEutlEhWYcdAPM6/SSsKClZ3LTp0FOfcm0iZfpa8F/rRPoVDeAW+HH8SnYcCxJ05qw+toBoKBgE6m0AfUwB5TAHFMAVAEmANtAGmgDLwCLVEArcXh8wI+nGAVjYXLoIA0lZ6JJp210YEBlYdhBgCf4FbQj8O/ddqJJ90+kgZWCrnyT0zbC1x7ETH7MqUdWF1PB16yHwYShvxban6l/BJjOMivyayvcu5tLLZVBWfK4BUq2h4XAuD7T26clDcQkO1sDRpnQHwzG3pI8cm2fsjNwiiJVqdEtR6RKuFLC9mU5dSCD3C3pOg6fmW84wklr8CLbXHW0QKO++IHFUPt9p0hDHjv1X/9tPeARq2+OIb8qD0P2gECjiTVzlwp4WFuZvqfC3vK7O7RSSIObtR1HyFCqAyjKAb66fvKSXPemUFru5pNlZtH5h4SQyRkeCOJgQyxwGya9f8A7VKo/eFOX/LhMo1Tl4RnCiyf2Ymp2bu49OnbEPSokkGzOGa1j+Vb9ss8LGnW3KSLrp+LZU25I8qYUI5VWDgcGAIuPA6iWRaEihS1gF1hU4QC1owCbTgD6QB5TAHVgCoB40AaaANtAGnEAjuIBGqLAIdanAIFenACrhAUDOuUHgTwP7ecx5JPR7oao9JQuFN0bRkOqsDx0+8SiprT7oJ6KnFUQtQheHLwnFZ1P0bnAsK5co7HqBKkEcZHl6lozIDbWU1gmrcbkGwFgTYHylpT0xwqdkuxpdyctHmIxIanVI0GRgNb/MCB7mbcWO7YpHk36TOLTnTEIVkgHhSAOUHyKx7LH0v+8r89dkyFmfZTJVK1ak1ZVyimQrag3ZwQLDj3ytUG1yK5JTXL4KbGPd/CYMi3vb0bvYOEGHopkpUmqkZmqOgdgTyW+gAl1j40IRTa7l3i4sK4La7/ACWdRa1X/uVHI7Acq+gsJK8dkTPHZAmzFUXInp6MClc3gEhcNeAWOEo5QAdTAJ9IQCVTgD6wB1YA6sAVAAwBthAGzAG2EAZcQBh1gEWqkAh1V9oB5jNpCqmStZGa+VwCV6pB6w4rx7x4TxxTPUwrYM3HREZSMy/mQ9oBHCRpQnFL6f7mSab7lLisDUViWQ8zcDMPac3nY+TZbycf0JdcoJaRDTEI7dGSRmBUMOCsdFkzpvS2n9S1fka7rl4iUL4Y031FmUkEeRBl7dUrIOJHjLT2egMwtwXj4nvkfEwlR3fdmU7HIUKEmms96CAIbDwCPWpEX7wQfOa7a1ZHizXZWpx4sc2DTyCr0l+jKhGtzJN1sO0EZvLvkGvDktqXuV2Pgzg5cn5K/G4dkqEOLX1B5MDwZTzBldZCUHplXkQnGb2jZbM3h/hoq0KjsAAxAsgtpctrpLOvM5JLi9ltVnOSUeL2WnS4p6lsqUqZuqN8zk2NmtfhpNynbKTXhEnlfKTXhexIbYz00zvUeqfzF9LdmUcAJnTW495PbMqanHvJtsKVObyQTaVOAS6aQCSiwB9BAHlEAcWAOLAFwAMAQYAhoA2wgDTCAMuIBHqCAQ6ywCpxIu/9K/6m/wDGAR6WJeg16bW7V4qfEQBe8O0qj01WyorC5yEnPw01+Ua8NZ5xQ2ZlqRnoJNdulAY/OLI/836X79BY+AgHq0IAsUIB70EASaEAafDwBqvS0CqNBqe9jxPlw8oBfbrYwKDTqglF6ynKWK9osNbc+7XtmMoJ+TFxTLLFbeoWKorvfwQfcwoJBRSG6W2KlV1AC0wTa6rdhfQatee6MjxczNd2ZjwuxJ9Oyegm0UgEymkAk01gEhFgDqiAOgQBaiAOCAKgHpgCTAGzAEEQBthAGmEAj1FgEWqsApatF+kY6WNrdug5+8AZq0IAnF081JP5SR/z0gEIYaALGF7oA6uGgCxh4Afh4AlsPAGmw8AafDwCRgqeSnVPauUf3G30vAIiYeATaCW15jUeUAtQl2NuZv66wCZSSAS6awCQggDqiAOqIAsCAOAQBYgHsAUYAkwBBEAQRAG2EAbYQBlxAI7pAI1WlAIlWhAIdXQEHtBH0gHqULwBYw8AWKEA96CAHQwBJoQBDUIAy9GAedH1Ldrf6R/5QD1MNAHPwpPCATcHRIAzamwHoLQCeiQB9FgDyrAHVEAcUQBYgCwIAsQD2AemAeGAIMAQYAgiANsIA2ywBplgDTU4A01KANPQvAPBRtADoYB70UAOigB0UA8NKAJNGAIaheANpggO3z8SfvAHhQgDiUoA8lOAPKsAeVYA4ogDgEAWBAFgQBYEAUIB7APTAEmAJMASRAEEQBBEAQVgCCsASVgCCkASacAT0cAOjgB0cAOjgBkgHmSAedHAPOjgB0cAUKcA9FOALCQBYWAOAQBYEAWBAFgQBYgChAFCAEA9MA8MASYAkwBBgCTAEmAIMASYB5AEmAEA8gBACAEAIAkwAMAIB6IB6IAoQBQgChAFiAKEAWIAoQBQgChAPY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4213"/>
            <a:ext cx="2371725" cy="117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500" fill="hold"/>
                                        <p:tgtEl>
                                          <p:spTgt spid="8195"/>
                                        </p:tgtEl>
                                        <p:attrNameLst>
                                          <p:attrName>ppt_w</p:attrName>
                                        </p:attrNameLst>
                                      </p:cBhvr>
                                      <p:tavLst>
                                        <p:tav tm="0">
                                          <p:val>
                                            <p:fltVal val="0"/>
                                          </p:val>
                                        </p:tav>
                                        <p:tav tm="100000">
                                          <p:val>
                                            <p:strVal val="#ppt_w"/>
                                          </p:val>
                                        </p:tav>
                                      </p:tavLst>
                                    </p:anim>
                                    <p:anim calcmode="lin" valueType="num">
                                      <p:cBhvr>
                                        <p:cTn id="13" dur="500" fill="hold"/>
                                        <p:tgtEl>
                                          <p:spTgt spid="8195"/>
                                        </p:tgtEl>
                                        <p:attrNameLst>
                                          <p:attrName>ppt_h</p:attrName>
                                        </p:attrNameLst>
                                      </p:cBhvr>
                                      <p:tavLst>
                                        <p:tav tm="0">
                                          <p:val>
                                            <p:fltVal val="0"/>
                                          </p:val>
                                        </p:tav>
                                        <p:tav tm="100000">
                                          <p:val>
                                            <p:strVal val="#ppt_h"/>
                                          </p:val>
                                        </p:tav>
                                      </p:tavLst>
                                    </p:anim>
                                    <p:animEffect transition="in" filter="fade">
                                      <p:cBhvr>
                                        <p:cTn id="14"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0" y="26988"/>
            <a:ext cx="9144000" cy="584200"/>
          </a:xfrm>
          <a:prstGeom prst="rect">
            <a:avLst/>
          </a:prstGeom>
          <a:solidFill>
            <a:schemeClr val="bg1"/>
          </a:solidFill>
          <a:ln w="38100">
            <a:solidFill>
              <a:srgbClr val="0000FF"/>
            </a:solidFill>
            <a:miter lim="800000"/>
            <a:headEnd/>
            <a:tailEnd/>
          </a:ln>
        </p:spPr>
        <p:txBody>
          <a:bodyPr>
            <a:spAutoFit/>
          </a:bodyPr>
          <a:lstStyle/>
          <a:p>
            <a:pPr eaLnBrk="0" hangingPunct="0"/>
            <a:r>
              <a:rPr lang="en-US" altLang="en-US" sz="2400" i="1" u="sng">
                <a:solidFill>
                  <a:srgbClr val="002060"/>
                </a:solidFill>
                <a:latin typeface="Times New Roman" pitchFamily="18" charset="0"/>
                <a:cs typeface="Times New Roman" pitchFamily="18" charset="0"/>
              </a:rPr>
              <a:t>Tiết 32 - Bài 29</a:t>
            </a:r>
            <a:r>
              <a:rPr lang="en-US" altLang="en-US" sz="2400" i="1">
                <a:solidFill>
                  <a:srgbClr val="002060"/>
                </a:solidFill>
                <a:latin typeface="Times New Roman" pitchFamily="18" charset="0"/>
                <a:cs typeface="Times New Roman" pitchFamily="18" charset="0"/>
              </a:rPr>
              <a:t>: </a:t>
            </a:r>
            <a:r>
              <a:rPr lang="en-US" altLang="en-US" b="1">
                <a:solidFill>
                  <a:srgbClr val="002060"/>
                </a:solidFill>
                <a:latin typeface="Times New Roman" pitchFamily="18" charset="0"/>
                <a:cs typeface="Times New Roman" pitchFamily="18" charset="0"/>
              </a:rPr>
              <a:t>DÂN CƯ, XÃ HỘI CHÂU PHI</a:t>
            </a:r>
            <a:r>
              <a:rPr lang="en-US" altLang="en-US" sz="2400" b="1">
                <a:solidFill>
                  <a:srgbClr val="002060"/>
                </a:solidFill>
                <a:latin typeface="Times New Roman" pitchFamily="18" charset="0"/>
                <a:cs typeface="Times New Roman" pitchFamily="18" charset="0"/>
              </a:rPr>
              <a:t>                           </a:t>
            </a:r>
          </a:p>
        </p:txBody>
      </p:sp>
      <p:sp>
        <p:nvSpPr>
          <p:cNvPr id="11267" name="Rectangle 1"/>
          <p:cNvSpPr>
            <a:spLocks noChangeArrowheads="1"/>
          </p:cNvSpPr>
          <p:nvPr/>
        </p:nvSpPr>
        <p:spPr bwMode="auto">
          <a:xfrm>
            <a:off x="99067" y="681038"/>
            <a:ext cx="21323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9250" indent="-288925" algn="ctr">
              <a:lnSpc>
                <a:spcPct val="80000"/>
              </a:lnSpc>
            </a:pPr>
            <a:r>
              <a:rPr lang="en-US" altLang="en-US" sz="3000" b="1" u="sng" dirty="0" smtClean="0">
                <a:solidFill>
                  <a:srgbClr val="FF0000"/>
                </a:solidFill>
                <a:latin typeface="Times New Roman" pitchFamily="18" charset="0"/>
              </a:rPr>
              <a:t>1. </a:t>
            </a:r>
            <a:r>
              <a:rPr lang="en-US" altLang="en-US" sz="3000" b="1" u="sng" dirty="0" err="1">
                <a:solidFill>
                  <a:srgbClr val="FF0000"/>
                </a:solidFill>
                <a:latin typeface="Times New Roman" pitchFamily="18" charset="0"/>
              </a:rPr>
              <a:t>Dân</a:t>
            </a:r>
            <a:r>
              <a:rPr lang="en-US" altLang="en-US" sz="3000" b="1" u="sng" dirty="0">
                <a:solidFill>
                  <a:srgbClr val="FF0000"/>
                </a:solidFill>
                <a:latin typeface="Times New Roman" pitchFamily="18" charset="0"/>
              </a:rPr>
              <a:t> </a:t>
            </a:r>
            <a:r>
              <a:rPr lang="en-US" altLang="en-US" sz="3000" b="1" u="sng" dirty="0" err="1">
                <a:solidFill>
                  <a:srgbClr val="FF0000"/>
                </a:solidFill>
                <a:latin typeface="Times New Roman" pitchFamily="18" charset="0"/>
              </a:rPr>
              <a:t>cư</a:t>
            </a:r>
            <a:r>
              <a:rPr lang="en-US" altLang="en-US" sz="3000" b="1" u="sng" dirty="0">
                <a:solidFill>
                  <a:srgbClr val="FF0000"/>
                </a:solidFill>
                <a:latin typeface="Times New Roman" pitchFamily="18" charset="0"/>
              </a:rPr>
              <a:t> :</a:t>
            </a:r>
            <a:r>
              <a:rPr lang="en-US" altLang="en-US" sz="3000" dirty="0">
                <a:solidFill>
                  <a:srgbClr val="0000FF"/>
                </a:solidFill>
                <a:latin typeface="Times New Roman" pitchFamily="18" charset="0"/>
              </a:rPr>
              <a:t> </a:t>
            </a:r>
          </a:p>
        </p:txBody>
      </p:sp>
      <p:sp>
        <p:nvSpPr>
          <p:cNvPr id="11268" name="Rectangle 1"/>
          <p:cNvSpPr>
            <a:spLocks noChangeArrowheads="1"/>
          </p:cNvSpPr>
          <p:nvPr/>
        </p:nvSpPr>
        <p:spPr bwMode="auto">
          <a:xfrm>
            <a:off x="129292" y="1349375"/>
            <a:ext cx="3760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9250" indent="-288925" algn="ctr">
              <a:lnSpc>
                <a:spcPct val="80000"/>
              </a:lnSpc>
            </a:pPr>
            <a:r>
              <a:rPr lang="en-US" altLang="en-US" sz="3000" b="1" u="sng" dirty="0" smtClean="0">
                <a:solidFill>
                  <a:srgbClr val="FF0000"/>
                </a:solidFill>
                <a:latin typeface="Times New Roman" pitchFamily="18" charset="0"/>
              </a:rPr>
              <a:t>2. </a:t>
            </a:r>
            <a:r>
              <a:rPr lang="en-US" altLang="en-US" sz="3000" b="1" u="sng" dirty="0" err="1">
                <a:solidFill>
                  <a:srgbClr val="FF0000"/>
                </a:solidFill>
                <a:latin typeface="Times New Roman" pitchFamily="18" charset="0"/>
              </a:rPr>
              <a:t>Các</a:t>
            </a:r>
            <a:r>
              <a:rPr lang="en-US" altLang="en-US" sz="3000" b="1" u="sng" dirty="0">
                <a:solidFill>
                  <a:srgbClr val="FF0000"/>
                </a:solidFill>
                <a:latin typeface="Times New Roman" pitchFamily="18" charset="0"/>
              </a:rPr>
              <a:t> </a:t>
            </a:r>
            <a:r>
              <a:rPr lang="en-US" altLang="en-US" sz="3000" b="1" u="sng" dirty="0" err="1">
                <a:solidFill>
                  <a:srgbClr val="FF0000"/>
                </a:solidFill>
                <a:latin typeface="Times New Roman" pitchFamily="18" charset="0"/>
              </a:rPr>
              <a:t>vấn</a:t>
            </a:r>
            <a:r>
              <a:rPr lang="en-US" altLang="en-US" sz="3000" b="1" u="sng" dirty="0">
                <a:solidFill>
                  <a:srgbClr val="FF0000"/>
                </a:solidFill>
                <a:latin typeface="Times New Roman" pitchFamily="18" charset="0"/>
              </a:rPr>
              <a:t> </a:t>
            </a:r>
            <a:r>
              <a:rPr lang="en-US" altLang="en-US" sz="3000" b="1" u="sng" dirty="0" err="1">
                <a:solidFill>
                  <a:srgbClr val="FF0000"/>
                </a:solidFill>
                <a:latin typeface="Times New Roman" pitchFamily="18" charset="0"/>
              </a:rPr>
              <a:t>đề</a:t>
            </a:r>
            <a:r>
              <a:rPr lang="en-US" altLang="en-US" sz="3000" b="1" u="sng" dirty="0">
                <a:solidFill>
                  <a:srgbClr val="FF0000"/>
                </a:solidFill>
                <a:latin typeface="Times New Roman" pitchFamily="18" charset="0"/>
              </a:rPr>
              <a:t> </a:t>
            </a:r>
            <a:r>
              <a:rPr lang="en-US" altLang="en-US" sz="3000" b="1" u="sng" dirty="0" err="1">
                <a:solidFill>
                  <a:srgbClr val="FF0000"/>
                </a:solidFill>
                <a:latin typeface="Times New Roman" pitchFamily="18" charset="0"/>
              </a:rPr>
              <a:t>xã</a:t>
            </a:r>
            <a:r>
              <a:rPr lang="en-US" altLang="en-US" sz="3000" b="1" u="sng" dirty="0">
                <a:solidFill>
                  <a:srgbClr val="FF0000"/>
                </a:solidFill>
                <a:latin typeface="Times New Roman" pitchFamily="18" charset="0"/>
              </a:rPr>
              <a:t> </a:t>
            </a:r>
            <a:r>
              <a:rPr lang="en-US" altLang="en-US" sz="3000" b="1" u="sng" dirty="0" err="1">
                <a:solidFill>
                  <a:srgbClr val="FF0000"/>
                </a:solidFill>
                <a:latin typeface="Times New Roman" pitchFamily="18" charset="0"/>
              </a:rPr>
              <a:t>hội</a:t>
            </a:r>
            <a:r>
              <a:rPr lang="en-US" altLang="en-US" sz="3000" b="1" u="sng" dirty="0">
                <a:solidFill>
                  <a:srgbClr val="FF0000"/>
                </a:solidFill>
                <a:latin typeface="Times New Roman" pitchFamily="18" charset="0"/>
              </a:rPr>
              <a:t>:</a:t>
            </a:r>
            <a:r>
              <a:rPr lang="en-US" altLang="en-US" sz="3000" dirty="0">
                <a:solidFill>
                  <a:srgbClr val="0000FF"/>
                </a:solidFill>
                <a:latin typeface="Times New Roman"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baodatviet.vn/staticFile/Subject/2014/07/29/256183/43913_20140728221655_29181977.jpg"/>
          <p:cNvPicPr>
            <a:picLocks noChangeAspect="1" noChangeArrowheads="1"/>
          </p:cNvPicPr>
          <p:nvPr/>
        </p:nvPicPr>
        <p:blipFill rotWithShape="1">
          <a:blip r:embed="rId2">
            <a:extLst>
              <a:ext uri="{28A0092B-C50C-407E-A947-70E740481C1C}">
                <a14:useLocalDpi xmlns:a14="http://schemas.microsoft.com/office/drawing/2010/main" val="0"/>
              </a:ext>
            </a:extLst>
          </a:blip>
          <a:srcRect l="22424"/>
          <a:stretch/>
        </p:blipFill>
        <p:spPr bwMode="auto">
          <a:xfrm>
            <a:off x="76200" y="228599"/>
            <a:ext cx="8915400" cy="52813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5715000"/>
            <a:ext cx="8763000" cy="461665"/>
          </a:xfrm>
          <a:prstGeom prst="rect">
            <a:avLst/>
          </a:prstGeom>
        </p:spPr>
        <p:txBody>
          <a:bodyPr wrap="square">
            <a:spAutoFit/>
          </a:bodyPr>
          <a:lstStyle/>
          <a:p>
            <a:pPr algn="l"/>
            <a:r>
              <a:rPr lang="vi-VN" sz="2400" b="1" dirty="0" smtClean="0">
                <a:latin typeface="+mj-lt"/>
              </a:rPr>
              <a:t>Kền </a:t>
            </a:r>
            <a:r>
              <a:rPr lang="vi-VN" sz="2400" b="1" dirty="0">
                <a:latin typeface="+mj-lt"/>
              </a:rPr>
              <a:t>kền chờ đợi" - bức ảnh nổi tiếng nhất về nạn đói ở Châu Phi </a:t>
            </a:r>
            <a:endParaRPr lang="en-US" sz="2400" b="1" dirty="0">
              <a:latin typeface="+mj-lt"/>
            </a:endParaRPr>
          </a:p>
        </p:txBody>
      </p:sp>
    </p:spTree>
    <p:extLst>
      <p:ext uri="{BB962C8B-B14F-4D97-AF65-F5344CB8AC3E}">
        <p14:creationId xmlns:p14="http://schemas.microsoft.com/office/powerpoint/2010/main" val="3902754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i 29 dan cu va xa hoi chau phi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29 dan cu va xa hoi chau phi2</Template>
  <TotalTime>751</TotalTime>
  <Words>890</Words>
  <Application>Microsoft Office PowerPoint</Application>
  <PresentationFormat>On-screen Show (4:3)</PresentationFormat>
  <Paragraphs>100</Paragraphs>
  <Slides>14</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Times New Roman</vt:lpstr>
      <vt:lpstr>Tahoma</vt:lpstr>
      <vt:lpstr>.VnAristote</vt:lpstr>
      <vt:lpstr>Calibri</vt:lpstr>
      <vt:lpstr>Bai 29 dan cu va xa hoi chau phi2</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36</cp:revision>
  <dcterms:created xsi:type="dcterms:W3CDTF">2014-12-06T07:38:20Z</dcterms:created>
  <dcterms:modified xsi:type="dcterms:W3CDTF">2014-12-11T00:12:06Z</dcterms:modified>
</cp:coreProperties>
</file>